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804" r:id="rId2"/>
    <p:sldId id="805" r:id="rId3"/>
    <p:sldId id="806" r:id="rId4"/>
    <p:sldId id="994" r:id="rId5"/>
    <p:sldId id="995" r:id="rId6"/>
    <p:sldId id="810" r:id="rId7"/>
    <p:sldId id="812" r:id="rId8"/>
    <p:sldId id="807" r:id="rId9"/>
    <p:sldId id="976" r:id="rId10"/>
    <p:sldId id="813" r:id="rId11"/>
    <p:sldId id="816" r:id="rId12"/>
    <p:sldId id="818" r:id="rId13"/>
    <p:sldId id="819" r:id="rId14"/>
    <p:sldId id="996" r:id="rId15"/>
    <p:sldId id="821" r:id="rId16"/>
    <p:sldId id="815" r:id="rId17"/>
    <p:sldId id="820" r:id="rId18"/>
    <p:sldId id="827" r:id="rId19"/>
    <p:sldId id="828" r:id="rId20"/>
    <p:sldId id="829" r:id="rId21"/>
    <p:sldId id="830" r:id="rId22"/>
    <p:sldId id="823" r:id="rId23"/>
    <p:sldId id="822" r:id="rId24"/>
    <p:sldId id="877" r:id="rId25"/>
    <p:sldId id="825" r:id="rId26"/>
    <p:sldId id="831" r:id="rId27"/>
    <p:sldId id="997" r:id="rId28"/>
    <p:sldId id="980" r:id="rId29"/>
    <p:sldId id="998" r:id="rId30"/>
  </p:sldIdLst>
  <p:sldSz cx="9144000" cy="6858000" type="screen4x3"/>
  <p:notesSz cx="6858000" cy="9144000"/>
  <p:defaultTextStyle>
    <a:defPPr>
      <a:defRPr lang="pl-PL"/>
    </a:defPPr>
    <a:lvl1pPr algn="ctr" rtl="0" fontAlgn="base">
      <a:spcBef>
        <a:spcPct val="0"/>
      </a:spcBef>
      <a:spcAft>
        <a:spcPct val="0"/>
      </a:spcAft>
      <a:defRPr sz="1900" b="1" kern="1200" baseline="36000">
        <a:solidFill>
          <a:srgbClr val="FF3300"/>
        </a:solidFill>
        <a:latin typeface="Arial" charset="0"/>
        <a:ea typeface="+mn-ea"/>
        <a:cs typeface="+mn-cs"/>
      </a:defRPr>
    </a:lvl1pPr>
    <a:lvl2pPr marL="457200" algn="ctr" rtl="0" fontAlgn="base">
      <a:spcBef>
        <a:spcPct val="0"/>
      </a:spcBef>
      <a:spcAft>
        <a:spcPct val="0"/>
      </a:spcAft>
      <a:defRPr sz="1900" b="1" kern="1200" baseline="36000">
        <a:solidFill>
          <a:srgbClr val="FF3300"/>
        </a:solidFill>
        <a:latin typeface="Arial" charset="0"/>
        <a:ea typeface="+mn-ea"/>
        <a:cs typeface="+mn-cs"/>
      </a:defRPr>
    </a:lvl2pPr>
    <a:lvl3pPr marL="914400" algn="ctr" rtl="0" fontAlgn="base">
      <a:spcBef>
        <a:spcPct val="0"/>
      </a:spcBef>
      <a:spcAft>
        <a:spcPct val="0"/>
      </a:spcAft>
      <a:defRPr sz="1900" b="1" kern="1200" baseline="36000">
        <a:solidFill>
          <a:srgbClr val="FF3300"/>
        </a:solidFill>
        <a:latin typeface="Arial" charset="0"/>
        <a:ea typeface="+mn-ea"/>
        <a:cs typeface="+mn-cs"/>
      </a:defRPr>
    </a:lvl3pPr>
    <a:lvl4pPr marL="1371600" algn="ctr" rtl="0" fontAlgn="base">
      <a:spcBef>
        <a:spcPct val="0"/>
      </a:spcBef>
      <a:spcAft>
        <a:spcPct val="0"/>
      </a:spcAft>
      <a:defRPr sz="1900" b="1" kern="1200" baseline="36000">
        <a:solidFill>
          <a:srgbClr val="FF3300"/>
        </a:solidFill>
        <a:latin typeface="Arial" charset="0"/>
        <a:ea typeface="+mn-ea"/>
        <a:cs typeface="+mn-cs"/>
      </a:defRPr>
    </a:lvl4pPr>
    <a:lvl5pPr marL="1828800" algn="ctr" rtl="0" fontAlgn="base">
      <a:spcBef>
        <a:spcPct val="0"/>
      </a:spcBef>
      <a:spcAft>
        <a:spcPct val="0"/>
      </a:spcAft>
      <a:defRPr sz="1900" b="1" kern="1200" baseline="36000">
        <a:solidFill>
          <a:srgbClr val="FF3300"/>
        </a:solidFill>
        <a:latin typeface="Arial" charset="0"/>
        <a:ea typeface="+mn-ea"/>
        <a:cs typeface="+mn-cs"/>
      </a:defRPr>
    </a:lvl5pPr>
    <a:lvl6pPr marL="2286000" algn="l" defTabSz="914400" rtl="0" eaLnBrk="1" latinLnBrk="0" hangingPunct="1">
      <a:defRPr sz="1900" b="1" kern="1200" baseline="36000">
        <a:solidFill>
          <a:srgbClr val="FF3300"/>
        </a:solidFill>
        <a:latin typeface="Arial" charset="0"/>
        <a:ea typeface="+mn-ea"/>
        <a:cs typeface="+mn-cs"/>
      </a:defRPr>
    </a:lvl6pPr>
    <a:lvl7pPr marL="2743200" algn="l" defTabSz="914400" rtl="0" eaLnBrk="1" latinLnBrk="0" hangingPunct="1">
      <a:defRPr sz="1900" b="1" kern="1200" baseline="36000">
        <a:solidFill>
          <a:srgbClr val="FF3300"/>
        </a:solidFill>
        <a:latin typeface="Arial" charset="0"/>
        <a:ea typeface="+mn-ea"/>
        <a:cs typeface="+mn-cs"/>
      </a:defRPr>
    </a:lvl7pPr>
    <a:lvl8pPr marL="3200400" algn="l" defTabSz="914400" rtl="0" eaLnBrk="1" latinLnBrk="0" hangingPunct="1">
      <a:defRPr sz="1900" b="1" kern="1200" baseline="36000">
        <a:solidFill>
          <a:srgbClr val="FF3300"/>
        </a:solidFill>
        <a:latin typeface="Arial" charset="0"/>
        <a:ea typeface="+mn-ea"/>
        <a:cs typeface="+mn-cs"/>
      </a:defRPr>
    </a:lvl8pPr>
    <a:lvl9pPr marL="3657600" algn="l" defTabSz="914400" rtl="0" eaLnBrk="1" latinLnBrk="0" hangingPunct="1">
      <a:defRPr sz="1900" b="1" kern="1200" baseline="36000">
        <a:solidFill>
          <a:srgbClr val="FF33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00"/>
    <a:srgbClr val="FF99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1020" autoAdjust="0"/>
  </p:normalViewPr>
  <p:slideViewPr>
    <p:cSldViewPr>
      <p:cViewPr varScale="1">
        <p:scale>
          <a:sx n="116" d="100"/>
          <a:sy n="116" d="100"/>
        </p:scale>
        <p:origin x="272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A8240B2-0376-4C54-8C70-9CFBBD813B07}" type="datetimeFigureOut">
              <a:rPr lang="pl-PL"/>
              <a:pPr>
                <a:defRPr/>
              </a:pPr>
              <a:t>12.12.2022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5A277B7-97B1-453F-BCA5-6E3F9DA1F849}" type="slidenum">
              <a:rPr lang="pl-PL"/>
              <a:pPr>
                <a:defRPr/>
              </a:pPr>
              <a:t>‹#›</a:t>
            </a:fld>
            <a:endParaRPr lang="pl-PL"/>
          </a:p>
        </p:txBody>
      </p:sp>
    </p:spTree>
    <p:extLst>
      <p:ext uri="{BB962C8B-B14F-4D97-AF65-F5344CB8AC3E}">
        <p14:creationId xmlns:p14="http://schemas.microsoft.com/office/powerpoint/2010/main" val="1171071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66EEF1C1-8031-41EA-91F1-0A3DDB4A1835}" type="slidenum">
              <a:rPr lang="pl-PL"/>
              <a:pPr>
                <a:defRPr/>
              </a:pPr>
              <a:t>‹#›</a:t>
            </a:fld>
            <a:endParaRPr lang="pl-PL"/>
          </a:p>
        </p:txBody>
      </p:sp>
    </p:spTree>
    <p:extLst>
      <p:ext uri="{BB962C8B-B14F-4D97-AF65-F5344CB8AC3E}">
        <p14:creationId xmlns:p14="http://schemas.microsoft.com/office/powerpoint/2010/main" val="276371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A5484CCF-E141-414E-A470-0924D188F62E}" type="slidenum">
              <a:rPr lang="pl-PL"/>
              <a:pPr>
                <a:defRPr/>
              </a:pPr>
              <a:t>‹#›</a:t>
            </a:fld>
            <a:endParaRPr lang="pl-PL"/>
          </a:p>
        </p:txBody>
      </p:sp>
    </p:spTree>
    <p:extLst>
      <p:ext uri="{BB962C8B-B14F-4D97-AF65-F5344CB8AC3E}">
        <p14:creationId xmlns:p14="http://schemas.microsoft.com/office/powerpoint/2010/main" val="372725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84988" y="476250"/>
            <a:ext cx="1801812" cy="5649913"/>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1477963" y="476250"/>
            <a:ext cx="5254625" cy="564991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39290B71-07DA-4ECD-AEAE-CE86CFED2DF1}" type="slidenum">
              <a:rPr lang="pl-PL"/>
              <a:pPr>
                <a:defRPr/>
              </a:pPr>
              <a:t>‹#›</a:t>
            </a:fld>
            <a:endParaRPr lang="pl-PL"/>
          </a:p>
        </p:txBody>
      </p:sp>
    </p:spTree>
    <p:extLst>
      <p:ext uri="{BB962C8B-B14F-4D97-AF65-F5344CB8AC3E}">
        <p14:creationId xmlns:p14="http://schemas.microsoft.com/office/powerpoint/2010/main" val="308684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DB62D469-0393-47C6-87F9-EE07FD04E5AD}" type="slidenum">
              <a:rPr lang="pl-PL"/>
              <a:pPr>
                <a:defRPr/>
              </a:pPr>
              <a:t>‹#›</a:t>
            </a:fld>
            <a:endParaRPr lang="pl-PL"/>
          </a:p>
        </p:txBody>
      </p:sp>
    </p:spTree>
    <p:extLst>
      <p:ext uri="{BB962C8B-B14F-4D97-AF65-F5344CB8AC3E}">
        <p14:creationId xmlns:p14="http://schemas.microsoft.com/office/powerpoint/2010/main" val="242144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252B7A93-5830-4460-8720-5580CFD21FEF}" type="slidenum">
              <a:rPr lang="pl-PL"/>
              <a:pPr>
                <a:defRPr/>
              </a:pPr>
              <a:t>‹#›</a:t>
            </a:fld>
            <a:endParaRPr lang="pl-PL"/>
          </a:p>
        </p:txBody>
      </p:sp>
    </p:spTree>
    <p:extLst>
      <p:ext uri="{BB962C8B-B14F-4D97-AF65-F5344CB8AC3E}">
        <p14:creationId xmlns:p14="http://schemas.microsoft.com/office/powerpoint/2010/main" val="183563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1477963" y="1628775"/>
            <a:ext cx="3527425"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157788" y="1628775"/>
            <a:ext cx="3529012"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C9F437BE-3849-4E9C-B877-BD0F0B4FCAF1}" type="slidenum">
              <a:rPr lang="pl-PL"/>
              <a:pPr>
                <a:defRPr/>
              </a:pPr>
              <a:t>‹#›</a:t>
            </a:fld>
            <a:endParaRPr lang="pl-PL"/>
          </a:p>
        </p:txBody>
      </p:sp>
    </p:spTree>
    <p:extLst>
      <p:ext uri="{BB962C8B-B14F-4D97-AF65-F5344CB8AC3E}">
        <p14:creationId xmlns:p14="http://schemas.microsoft.com/office/powerpoint/2010/main" val="360967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6B8FE5C2-AF6A-451F-9C55-D299914F59FD}" type="slidenum">
              <a:rPr lang="pl-PL"/>
              <a:pPr>
                <a:defRPr/>
              </a:pPr>
              <a:t>‹#›</a:t>
            </a:fld>
            <a:endParaRPr lang="pl-PL"/>
          </a:p>
        </p:txBody>
      </p:sp>
    </p:spTree>
    <p:extLst>
      <p:ext uri="{BB962C8B-B14F-4D97-AF65-F5344CB8AC3E}">
        <p14:creationId xmlns:p14="http://schemas.microsoft.com/office/powerpoint/2010/main" val="29980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A7FAED5B-8104-44F1-A6B3-B9EEBE317147}" type="slidenum">
              <a:rPr lang="pl-PL"/>
              <a:pPr>
                <a:defRPr/>
              </a:pPr>
              <a:t>‹#›</a:t>
            </a:fld>
            <a:endParaRPr lang="pl-PL"/>
          </a:p>
        </p:txBody>
      </p:sp>
    </p:spTree>
    <p:extLst>
      <p:ext uri="{BB962C8B-B14F-4D97-AF65-F5344CB8AC3E}">
        <p14:creationId xmlns:p14="http://schemas.microsoft.com/office/powerpoint/2010/main" val="378372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F54C6777-04BA-46F8-BC26-42A2C83B9782}" type="slidenum">
              <a:rPr lang="pl-PL"/>
              <a:pPr>
                <a:defRPr/>
              </a:pPr>
              <a:t>‹#›</a:t>
            </a:fld>
            <a:endParaRPr lang="pl-PL"/>
          </a:p>
        </p:txBody>
      </p:sp>
    </p:spTree>
    <p:extLst>
      <p:ext uri="{BB962C8B-B14F-4D97-AF65-F5344CB8AC3E}">
        <p14:creationId xmlns:p14="http://schemas.microsoft.com/office/powerpoint/2010/main" val="208615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F015EFCD-4AB7-4670-BC94-7B459127CA2C}" type="slidenum">
              <a:rPr lang="pl-PL"/>
              <a:pPr>
                <a:defRPr/>
              </a:pPr>
              <a:t>‹#›</a:t>
            </a:fld>
            <a:endParaRPr lang="pl-PL"/>
          </a:p>
        </p:txBody>
      </p:sp>
    </p:spTree>
    <p:extLst>
      <p:ext uri="{BB962C8B-B14F-4D97-AF65-F5344CB8AC3E}">
        <p14:creationId xmlns:p14="http://schemas.microsoft.com/office/powerpoint/2010/main" val="270118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69EA5113-873E-4586-AA09-E17C9384C895}" type="slidenum">
              <a:rPr lang="pl-PL"/>
              <a:pPr>
                <a:defRPr/>
              </a:pPr>
              <a:t>‹#›</a:t>
            </a:fld>
            <a:endParaRPr lang="pl-PL"/>
          </a:p>
        </p:txBody>
      </p:sp>
    </p:spTree>
    <p:extLst>
      <p:ext uri="{BB962C8B-B14F-4D97-AF65-F5344CB8AC3E}">
        <p14:creationId xmlns:p14="http://schemas.microsoft.com/office/powerpoint/2010/main" val="287070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7963" y="476250"/>
            <a:ext cx="7208837"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1477963" y="1628775"/>
            <a:ext cx="7208837"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baseline="0">
                <a:solidFill>
                  <a:schemeClr val="tx1"/>
                </a:solidFill>
                <a:latin typeface="+mn-lt"/>
              </a:defRPr>
            </a:lvl1pPr>
          </a:lstStyle>
          <a:p>
            <a:pPr>
              <a:defRPr/>
            </a:pPr>
            <a:endParaRPr 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baseline="0">
                <a:solidFill>
                  <a:schemeClr val="tx1"/>
                </a:solidFill>
                <a:latin typeface="+mn-lt"/>
              </a:defRPr>
            </a:lvl1pPr>
          </a:lstStyle>
          <a:p>
            <a:pPr>
              <a:defRPr/>
            </a:pPr>
            <a:endParaRPr 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baseline="0">
                <a:solidFill>
                  <a:schemeClr val="tx1"/>
                </a:solidFill>
                <a:latin typeface="+mn-lt"/>
              </a:defRPr>
            </a:lvl1pPr>
          </a:lstStyle>
          <a:p>
            <a:pPr>
              <a:defRPr/>
            </a:pPr>
            <a:fld id="{88A004D7-113E-44A9-9693-96B99CDD7A7E}"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DA035FE6-1048-4040-9FD4-5245FB707936}" type="slidenum">
              <a:rPr lang="en-US" altLang="pl-PL" sz="1400" smtClean="0"/>
              <a:pPr>
                <a:spcBef>
                  <a:spcPct val="0"/>
                </a:spcBef>
                <a:buFontTx/>
                <a:buNone/>
              </a:pPr>
              <a:t>1</a:t>
            </a:fld>
            <a:endParaRPr lang="en-US" altLang="pl-PL" sz="1400"/>
          </a:p>
        </p:txBody>
      </p:sp>
      <p:sp>
        <p:nvSpPr>
          <p:cNvPr id="7" name="Title 1"/>
          <p:cNvSpPr txBox="1">
            <a:spLocks/>
          </p:cNvSpPr>
          <p:nvPr/>
        </p:nvSpPr>
        <p:spPr>
          <a:xfrm>
            <a:off x="1943100" y="1557338"/>
            <a:ext cx="52578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Przemiana martenzytyczna</a:t>
            </a:r>
            <a:endParaRPr lang="en-US" altLang="pl-PL" kern="0" baseline="0" dirty="0">
              <a:solidFill>
                <a:srgbClr val="006600"/>
              </a:solidFill>
            </a:endParaRPr>
          </a:p>
        </p:txBody>
      </p:sp>
      <p:pic>
        <p:nvPicPr>
          <p:cNvPr id="880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5038"/>
            <a:ext cx="91440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80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500438"/>
            <a:ext cx="4292600"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itle 1"/>
          <p:cNvSpPr txBox="1">
            <a:spLocks/>
          </p:cNvSpPr>
          <p:nvPr/>
        </p:nvSpPr>
        <p:spPr>
          <a:xfrm>
            <a:off x="1763713" y="450850"/>
            <a:ext cx="52578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chemeClr val="accent2"/>
                </a:solidFill>
              </a:rPr>
              <a:t>Przemiany… </a:t>
            </a:r>
            <a:endParaRPr lang="en-US" altLang="pl-PL" kern="0" baseline="0" dirty="0">
              <a:solidFill>
                <a:schemeClr val="accent2"/>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984250"/>
            <a:ext cx="602456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 name="Obraz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7984" y="0"/>
            <a:ext cx="1876016" cy="1440000"/>
          </a:xfrm>
          <a:prstGeom prst="rect">
            <a:avLst/>
          </a:prstGeom>
        </p:spPr>
      </p:pic>
      <p:sp>
        <p:nvSpPr>
          <p:cNvPr id="12" name="Title 1">
            <a:extLst>
              <a:ext uri="{FF2B5EF4-FFF2-40B4-BE49-F238E27FC236}">
                <a16:creationId xmlns:a16="http://schemas.microsoft.com/office/drawing/2014/main" id="{491BD356-17C4-B0A6-8CA0-FC1667A58FCC}"/>
              </a:ext>
            </a:extLst>
          </p:cNvPr>
          <p:cNvSpPr txBox="1">
            <a:spLocks/>
          </p:cNvSpPr>
          <p:nvPr/>
        </p:nvSpPr>
        <p:spPr>
          <a:xfrm>
            <a:off x="-179387" y="65087"/>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sz="1600" kern="0" baseline="0" dirty="0">
                <a:solidFill>
                  <a:srgbClr val="FF0000"/>
                </a:solidFill>
              </a:rPr>
              <a:t>wykład 8, 28.XI.2022r. </a:t>
            </a:r>
            <a:endParaRPr lang="en-US" altLang="pl-PL" sz="1600" kern="0" baseline="0" dirty="0">
              <a:solidFill>
                <a:srgbClr val="FF0000"/>
              </a:solidFill>
            </a:endParaRPr>
          </a:p>
        </p:txBody>
      </p:sp>
    </p:spTree>
    <p:extLst>
      <p:ext uri="{BB962C8B-B14F-4D97-AF65-F5344CB8AC3E}">
        <p14:creationId xmlns:p14="http://schemas.microsoft.com/office/powerpoint/2010/main" val="1609602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10</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HARTOWNOŚĆ</a:t>
            </a:r>
            <a:endParaRPr lang="en-US" altLang="pl-PL" kern="0" baseline="0" dirty="0">
              <a:solidFill>
                <a:srgbClr val="006600"/>
              </a:solidFill>
            </a:endParaRPr>
          </a:p>
        </p:txBody>
      </p:sp>
      <p:sp>
        <p:nvSpPr>
          <p:cNvPr id="7" name="Slide Number Placeholder 3"/>
          <p:cNvSpPr txBox="1">
            <a:spLocks/>
          </p:cNvSpPr>
          <p:nvPr/>
        </p:nvSpPr>
        <p:spPr bwMode="auto">
          <a:xfrm>
            <a:off x="7670800" y="7321550"/>
            <a:ext cx="1181100" cy="355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pl-PL"/>
            </a:defPPr>
            <a:lvl1pPr algn="r" rtl="0" fontAlgn="base">
              <a:spcBef>
                <a:spcPct val="20000"/>
              </a:spcBef>
              <a:spcAft>
                <a:spcPct val="0"/>
              </a:spcAft>
              <a:buChar char="•"/>
              <a:defRPr sz="2400" b="0" kern="1200" baseline="0">
                <a:solidFill>
                  <a:schemeClr val="tx1"/>
                </a:solidFill>
                <a:latin typeface="Verdana" pitchFamily="34" charset="0"/>
                <a:ea typeface="+mn-ea"/>
                <a:cs typeface="+mn-cs"/>
              </a:defRPr>
            </a:lvl1pPr>
            <a:lvl2pPr marL="742950" indent="-285750" algn="ctr" rtl="0" fontAlgn="base">
              <a:spcBef>
                <a:spcPct val="20000"/>
              </a:spcBef>
              <a:spcAft>
                <a:spcPct val="0"/>
              </a:spcAft>
              <a:buChar char="–"/>
              <a:defRPr sz="2200" b="1" kern="1200" baseline="36000">
                <a:solidFill>
                  <a:schemeClr val="tx1"/>
                </a:solidFill>
                <a:latin typeface="Verdana" pitchFamily="34" charset="0"/>
                <a:ea typeface="+mn-ea"/>
                <a:cs typeface="+mn-cs"/>
              </a:defRPr>
            </a:lvl2pPr>
            <a:lvl3pPr marL="1143000" indent="-228600" algn="ctr" rtl="0" fontAlgn="base">
              <a:spcBef>
                <a:spcPct val="20000"/>
              </a:spcBef>
              <a:spcAft>
                <a:spcPct val="0"/>
              </a:spcAft>
              <a:buChar char="•"/>
              <a:defRPr sz="2000" b="1" kern="1200" baseline="36000">
                <a:solidFill>
                  <a:schemeClr val="tx1"/>
                </a:solidFill>
                <a:latin typeface="Verdana" pitchFamily="34" charset="0"/>
                <a:ea typeface="+mn-ea"/>
                <a:cs typeface="+mn-cs"/>
              </a:defRPr>
            </a:lvl3pPr>
            <a:lvl4pPr marL="1600200" indent="-228600" algn="ctr" rtl="0" fontAlgn="base">
              <a:spcBef>
                <a:spcPct val="20000"/>
              </a:spcBef>
              <a:spcAft>
                <a:spcPct val="0"/>
              </a:spcAft>
              <a:buChar char="–"/>
              <a:defRPr sz="1900" b="1" kern="1200" baseline="36000">
                <a:solidFill>
                  <a:schemeClr val="tx1"/>
                </a:solidFill>
                <a:latin typeface="Verdana" pitchFamily="34" charset="0"/>
                <a:ea typeface="+mn-ea"/>
                <a:cs typeface="+mn-cs"/>
              </a:defRPr>
            </a:lvl4pPr>
            <a:lvl5pPr marL="2057400" indent="-228600" algn="ctr" rtl="0" fontAlgn="base">
              <a:spcBef>
                <a:spcPct val="20000"/>
              </a:spcBef>
              <a:spcAft>
                <a:spcPct val="0"/>
              </a:spcAft>
              <a:buChar char="»"/>
              <a:defRPr sz="1600" b="1" kern="1200" baseline="36000">
                <a:solidFill>
                  <a:schemeClr val="tx1"/>
                </a:solidFill>
                <a:latin typeface="Verdana" pitchFamily="34" charset="0"/>
                <a:ea typeface="+mn-ea"/>
                <a:cs typeface="+mn-cs"/>
              </a:defRPr>
            </a:lvl5pPr>
            <a:lvl6pPr marL="25146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6pPr>
            <a:lvl7pPr marL="29718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7pPr>
            <a:lvl8pPr marL="34290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8pPr>
            <a:lvl9pPr marL="38862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9pPr>
          </a:lstStyle>
          <a:p>
            <a:pPr>
              <a:spcBef>
                <a:spcPct val="0"/>
              </a:spcBef>
              <a:buFontTx/>
              <a:buNone/>
            </a:pPr>
            <a:fld id="{DD220307-5487-4FE9-9EF0-5AB4DA031B11}" type="slidenum">
              <a:rPr lang="en-US" altLang="pl-PL" sz="1400" smtClean="0"/>
              <a:pPr>
                <a:spcBef>
                  <a:spcPct val="0"/>
                </a:spcBef>
                <a:buFontTx/>
                <a:buNone/>
              </a:pPr>
              <a:t>10</a:t>
            </a:fld>
            <a:endParaRPr lang="en-US" altLang="pl-PL" sz="1400"/>
          </a:p>
        </p:txBody>
      </p:sp>
      <p:sp>
        <p:nvSpPr>
          <p:cNvPr id="8" name="Rectangle 2"/>
          <p:cNvSpPr txBox="1">
            <a:spLocks noChangeArrowheads="1"/>
          </p:cNvSpPr>
          <p:nvPr/>
        </p:nvSpPr>
        <p:spPr>
          <a:xfrm>
            <a:off x="0" y="1928813"/>
            <a:ext cx="9144000" cy="1139825"/>
          </a:xfrm>
          <a:prstGeom prst="rect">
            <a:avLst/>
          </a:prstGeom>
        </p:spPr>
        <p:txBody>
          <a:bodyPr/>
          <a:lstStyle/>
          <a:p>
            <a:pPr algn="just">
              <a:defRPr/>
            </a:pPr>
            <a:r>
              <a:rPr lang="pl-PL" sz="2000" kern="0" baseline="0" dirty="0">
                <a:solidFill>
                  <a:schemeClr val="tx1"/>
                </a:solidFill>
                <a:ea typeface="+mj-ea"/>
                <a:cs typeface="Arial" panose="020B0604020202020204" pitchFamily="34" charset="0"/>
              </a:rPr>
              <a:t>Czynniki wpływające na hartowność</a:t>
            </a:r>
            <a:r>
              <a:rPr lang="pl-PL" sz="2800" kern="0" baseline="0" dirty="0">
                <a:solidFill>
                  <a:srgbClr val="FF0000"/>
                </a:solidFill>
                <a:ea typeface="+mj-ea"/>
                <a:cs typeface="Arial" panose="020B0604020202020204" pitchFamily="34" charset="0"/>
              </a:rPr>
              <a:t> </a:t>
            </a:r>
          </a:p>
        </p:txBody>
      </p:sp>
      <p:sp>
        <p:nvSpPr>
          <p:cNvPr id="10" name="Rectangle 3"/>
          <p:cNvSpPr txBox="1">
            <a:spLocks noChangeArrowheads="1"/>
          </p:cNvSpPr>
          <p:nvPr/>
        </p:nvSpPr>
        <p:spPr>
          <a:xfrm>
            <a:off x="457200" y="2824163"/>
            <a:ext cx="8229600" cy="3125787"/>
          </a:xfrm>
          <a:prstGeom prst="rect">
            <a:avLst/>
          </a:prstGeom>
        </p:spPr>
        <p:txBody>
          <a:bodyPr/>
          <a:lstStyle/>
          <a:p>
            <a:pPr marL="342900" indent="-342900" algn="ctr">
              <a:spcBef>
                <a:spcPct val="20000"/>
              </a:spcBef>
              <a:buClr>
                <a:schemeClr val="accent1"/>
              </a:buClr>
              <a:buSzPct val="65000"/>
              <a:buFont typeface="Wingdings" pitchFamily="2" charset="2"/>
              <a:buNone/>
              <a:defRPr/>
            </a:pPr>
            <a:r>
              <a:rPr lang="pl-PL" sz="1800" kern="0" baseline="0" dirty="0">
                <a:cs typeface="Arial" panose="020B0604020202020204" pitchFamily="34" charset="0"/>
              </a:rPr>
              <a:t>Wszystko co opóźnia przemianę austenitu w perlit, ferryt, </a:t>
            </a:r>
            <a:br>
              <a:rPr lang="pl-PL" sz="1800" kern="0" baseline="0" dirty="0">
                <a:cs typeface="Arial" panose="020B0604020202020204" pitchFamily="34" charset="0"/>
              </a:rPr>
            </a:br>
            <a:r>
              <a:rPr lang="pl-PL" sz="1800" kern="0" baseline="0" dirty="0">
                <a:cs typeface="Arial" panose="020B0604020202020204" pitchFamily="34" charset="0"/>
              </a:rPr>
              <a:t>bainit zwiększa hartowność</a:t>
            </a:r>
          </a:p>
          <a:p>
            <a:pPr marL="342900" indent="-342900" algn="just">
              <a:spcBef>
                <a:spcPct val="20000"/>
              </a:spcBef>
              <a:buClr>
                <a:schemeClr val="accent1"/>
              </a:buClr>
              <a:buSzPct val="65000"/>
              <a:buFont typeface="Wingdings" pitchFamily="2" charset="2"/>
              <a:buChar char="n"/>
              <a:defRPr/>
            </a:pPr>
            <a:endParaRPr lang="pl-PL" sz="1800" kern="0" baseline="0" dirty="0">
              <a:cs typeface="Arial" panose="020B0604020202020204" pitchFamily="34" charset="0"/>
            </a:endParaRPr>
          </a:p>
          <a:p>
            <a:pPr marL="342900" indent="-342900" algn="just">
              <a:spcBef>
                <a:spcPct val="20000"/>
              </a:spcBef>
              <a:buClr>
                <a:schemeClr val="accent1"/>
              </a:buClr>
              <a:buSzPct val="65000"/>
              <a:buFont typeface="Wingdings" pitchFamily="2" charset="2"/>
              <a:buChar char="n"/>
              <a:defRPr/>
            </a:pPr>
            <a:endParaRPr lang="pl-PL" sz="1800" kern="0" baseline="0" dirty="0">
              <a:cs typeface="Arial" panose="020B0604020202020204" pitchFamily="34" charset="0"/>
            </a:endParaRPr>
          </a:p>
          <a:p>
            <a:pPr marL="342900" indent="-342900" algn="just">
              <a:spcBef>
                <a:spcPct val="20000"/>
              </a:spcBef>
              <a:buClr>
                <a:schemeClr val="accent1"/>
              </a:buClr>
              <a:buSzPct val="65000"/>
              <a:buFont typeface="Wingdings" pitchFamily="2" charset="2"/>
              <a:buChar char="n"/>
              <a:defRPr/>
            </a:pPr>
            <a:r>
              <a:rPr lang="pl-PL" sz="1800" kern="0" baseline="0" dirty="0">
                <a:solidFill>
                  <a:schemeClr val="accent2"/>
                </a:solidFill>
                <a:effectLst>
                  <a:outerShdw blurRad="38100" dist="38100" dir="2700000" algn="tl">
                    <a:srgbClr val="C0C0C0"/>
                  </a:outerShdw>
                </a:effectLst>
                <a:cs typeface="Arial" panose="020B0604020202020204" pitchFamily="34" charset="0"/>
              </a:rPr>
              <a:t>Skład chemiczny stali</a:t>
            </a:r>
            <a:r>
              <a:rPr lang="pl-PL" sz="1800" kern="0" baseline="0" dirty="0">
                <a:solidFill>
                  <a:schemeClr val="accent2"/>
                </a:solidFill>
                <a:cs typeface="Arial" panose="020B0604020202020204" pitchFamily="34" charset="0"/>
              </a:rPr>
              <a:t> </a:t>
            </a:r>
          </a:p>
          <a:p>
            <a:pPr marL="342900" indent="-342900" algn="just">
              <a:spcBef>
                <a:spcPct val="20000"/>
              </a:spcBef>
              <a:buClr>
                <a:schemeClr val="accent1"/>
              </a:buClr>
              <a:buSzPct val="65000"/>
              <a:buFont typeface="Wingdings" pitchFamily="2" charset="2"/>
              <a:buChar char="n"/>
              <a:defRPr/>
            </a:pPr>
            <a:r>
              <a:rPr lang="pl-PL" sz="1800" baseline="0" dirty="0">
                <a:solidFill>
                  <a:schemeClr val="accent2"/>
                </a:solidFill>
                <a:effectLst>
                  <a:outerShdw blurRad="38100" dist="38100" dir="2700000" algn="tl">
                    <a:srgbClr val="C0C0C0"/>
                  </a:outerShdw>
                </a:effectLst>
                <a:cs typeface="Arial" panose="020B0604020202020204" pitchFamily="34" charset="0"/>
              </a:rPr>
              <a:t>Wielkość ziarna austenitu </a:t>
            </a:r>
          </a:p>
          <a:p>
            <a:pPr marL="342900" indent="-342900" algn="just">
              <a:spcBef>
                <a:spcPct val="20000"/>
              </a:spcBef>
              <a:buClr>
                <a:schemeClr val="accent1"/>
              </a:buClr>
              <a:buSzPct val="65000"/>
              <a:buFont typeface="Wingdings" pitchFamily="2" charset="2"/>
              <a:buChar char="n"/>
              <a:defRPr/>
            </a:pPr>
            <a:r>
              <a:rPr lang="pl-PL" sz="1800" baseline="0" dirty="0">
                <a:solidFill>
                  <a:schemeClr val="accent2"/>
                </a:solidFill>
                <a:effectLst>
                  <a:outerShdw blurRad="38100" dist="38100" dir="2700000" algn="tl">
                    <a:srgbClr val="C0C0C0"/>
                  </a:outerShdw>
                </a:effectLst>
                <a:cs typeface="Arial" panose="020B0604020202020204" pitchFamily="34" charset="0"/>
              </a:rPr>
              <a:t>Jednorodność austenitu </a:t>
            </a:r>
          </a:p>
          <a:p>
            <a:pPr marL="342900" indent="-342900" algn="just">
              <a:spcBef>
                <a:spcPct val="20000"/>
              </a:spcBef>
              <a:buClr>
                <a:schemeClr val="accent1"/>
              </a:buClr>
              <a:buSzPct val="65000"/>
              <a:buFont typeface="Wingdings" pitchFamily="2" charset="2"/>
              <a:buChar char="n"/>
              <a:defRPr/>
            </a:pPr>
            <a:r>
              <a:rPr lang="pl-PL" sz="1800" baseline="0" dirty="0">
                <a:solidFill>
                  <a:schemeClr val="accent2"/>
                </a:solidFill>
                <a:effectLst>
                  <a:outerShdw blurRad="38100" dist="38100" dir="2700000" algn="tl">
                    <a:srgbClr val="C0C0C0"/>
                  </a:outerShdw>
                </a:effectLst>
                <a:cs typeface="Arial" panose="020B0604020202020204" pitchFamily="34" charset="0"/>
              </a:rPr>
              <a:t>Obecność nierozpuszczonych podczas austenityzowania cząstek</a:t>
            </a:r>
          </a:p>
          <a:p>
            <a:pPr marL="342900" indent="-342900" algn="just">
              <a:spcBef>
                <a:spcPct val="20000"/>
              </a:spcBef>
              <a:buClr>
                <a:schemeClr val="accent1"/>
              </a:buClr>
              <a:buSzPct val="65000"/>
              <a:buFont typeface="Wingdings" pitchFamily="2" charset="2"/>
              <a:buChar char="n"/>
              <a:defRPr/>
            </a:pPr>
            <a:endParaRPr lang="pl-PL" dirty="0">
              <a:latin typeface="Verdana" pitchFamily="34" charset="0"/>
            </a:endParaRPr>
          </a:p>
          <a:p>
            <a:pPr marL="342900" indent="-342900" algn="just">
              <a:spcBef>
                <a:spcPct val="20000"/>
              </a:spcBef>
              <a:buClr>
                <a:schemeClr val="accent1"/>
              </a:buClr>
              <a:buSzPct val="65000"/>
              <a:buFont typeface="Wingdings" pitchFamily="2" charset="2"/>
              <a:buChar char="n"/>
              <a:defRPr/>
            </a:pPr>
            <a:endParaRPr lang="pl-PL" kern="0" dirty="0">
              <a:latin typeface="Verdana" pitchFamily="34" charset="0"/>
            </a:endParaRPr>
          </a:p>
          <a:p>
            <a:pPr marL="342900" indent="-342900" algn="just">
              <a:spcBef>
                <a:spcPct val="20000"/>
              </a:spcBef>
              <a:buClr>
                <a:schemeClr val="accent1"/>
              </a:buClr>
              <a:buSzPct val="65000"/>
              <a:buFont typeface="Wingdings" pitchFamily="2" charset="2"/>
              <a:buChar char="n"/>
              <a:defRPr/>
            </a:pPr>
            <a:endParaRPr lang="pl-PL" kern="0" dirty="0">
              <a:latin typeface="Verdana" pitchFamily="34" charset="0"/>
            </a:endParaRPr>
          </a:p>
          <a:p>
            <a:pPr marL="342900" indent="-342900" algn="just">
              <a:spcBef>
                <a:spcPct val="20000"/>
              </a:spcBef>
              <a:buClr>
                <a:schemeClr val="accent1"/>
              </a:buClr>
              <a:buSzPct val="65000"/>
              <a:buFont typeface="Wingdings" pitchFamily="2" charset="2"/>
              <a:buChar char="n"/>
              <a:defRPr/>
            </a:pPr>
            <a:endParaRPr lang="pl-PL" kern="0" dirty="0">
              <a:latin typeface="Verdana" pitchFamily="34" charset="0"/>
            </a:endParaRPr>
          </a:p>
          <a:p>
            <a:pPr marL="342900" indent="-342900" algn="just">
              <a:spcBef>
                <a:spcPct val="20000"/>
              </a:spcBef>
              <a:buClr>
                <a:schemeClr val="accent1"/>
              </a:buClr>
              <a:buSzPct val="65000"/>
              <a:buFont typeface="Wingdings" pitchFamily="2" charset="2"/>
              <a:buNone/>
              <a:defRPr/>
            </a:pPr>
            <a:r>
              <a:rPr lang="pl-PL" kern="0" dirty="0">
                <a:latin typeface="Verdana" pitchFamily="34" charset="0"/>
              </a:rPr>
              <a:t>	</a:t>
            </a:r>
            <a:endParaRPr lang="pl-PL" sz="1600" kern="0" dirty="0">
              <a:latin typeface="Verdana" pitchFamily="34" charset="0"/>
            </a:endParaRPr>
          </a:p>
        </p:txBody>
      </p:sp>
      <p:pic>
        <p:nvPicPr>
          <p:cNvPr id="11" name="Obraz 10" descr="Obraz zawierający zabawka&#10;&#10;Opis wygenerowany automatycznie">
            <a:extLst>
              <a:ext uri="{FF2B5EF4-FFF2-40B4-BE49-F238E27FC236}">
                <a16:creationId xmlns:a16="http://schemas.microsoft.com/office/drawing/2014/main" id="{07505FF3-E224-6F44-B429-9B6638AA9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Tree>
    <p:extLst>
      <p:ext uri="{BB962C8B-B14F-4D97-AF65-F5344CB8AC3E}">
        <p14:creationId xmlns:p14="http://schemas.microsoft.com/office/powerpoint/2010/main" val="146010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11</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HARTOWNOŚĆ</a:t>
            </a:r>
            <a:endParaRPr lang="en-US" altLang="pl-PL" kern="0" baseline="0" dirty="0">
              <a:solidFill>
                <a:srgbClr val="006600"/>
              </a:solidFill>
            </a:endParaRPr>
          </a:p>
        </p:txBody>
      </p:sp>
      <p:sp>
        <p:nvSpPr>
          <p:cNvPr id="7" name="Rectangle 3"/>
          <p:cNvSpPr txBox="1">
            <a:spLocks noChangeArrowheads="1"/>
          </p:cNvSpPr>
          <p:nvPr/>
        </p:nvSpPr>
        <p:spPr>
          <a:xfrm>
            <a:off x="0" y="1600200"/>
            <a:ext cx="9144000" cy="5068888"/>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gn="just" eaLnBrk="1" hangingPunct="1">
              <a:defRPr/>
            </a:pPr>
            <a:endParaRPr lang="pl-PL" sz="1600" b="0" kern="0" baseline="0" dirty="0"/>
          </a:p>
          <a:p>
            <a:pPr algn="just" eaLnBrk="1" hangingPunct="1">
              <a:defRPr/>
            </a:pPr>
            <a:r>
              <a:rPr lang="pl-PL" sz="1800" kern="0" baseline="0" dirty="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Skład chemiczny stali</a:t>
            </a:r>
            <a:r>
              <a:rPr lang="pl-PL" sz="1800" b="0" kern="0" baseline="0" dirty="0">
                <a:solidFill>
                  <a:schemeClr val="accent2"/>
                </a:solidFill>
                <a:latin typeface="Arial" panose="020B0604020202020204" pitchFamily="34" charset="0"/>
                <a:cs typeface="Arial" panose="020B0604020202020204" pitchFamily="34" charset="0"/>
              </a:rPr>
              <a:t> </a:t>
            </a:r>
          </a:p>
          <a:p>
            <a:pPr marL="0" indent="0" algn="just" eaLnBrk="1" hangingPunct="1">
              <a:buFontTx/>
              <a:buNone/>
              <a:defRPr/>
            </a:pPr>
            <a:endParaRPr lang="pl-PL" sz="1800" b="0" kern="0" baseline="0" dirty="0">
              <a:latin typeface="Arial" panose="020B0604020202020204" pitchFamily="34" charset="0"/>
              <a:cs typeface="Arial" panose="020B0604020202020204" pitchFamily="34" charset="0"/>
            </a:endParaRPr>
          </a:p>
          <a:p>
            <a:pPr algn="just" eaLnBrk="1" hangingPunct="1">
              <a:buFont typeface="Wingdings" pitchFamily="2" charset="2"/>
              <a:buNone/>
              <a:defRPr/>
            </a:pPr>
            <a:r>
              <a:rPr lang="pl-PL" sz="1800" b="0" kern="0" baseline="0" dirty="0">
                <a:solidFill>
                  <a:srgbClr val="FF0000"/>
                </a:solidFill>
                <a:latin typeface="Arial" panose="020B0604020202020204" pitchFamily="34" charset="0"/>
                <a:cs typeface="Arial" panose="020B0604020202020204" pitchFamily="34" charset="0"/>
              </a:rPr>
              <a:t>Wszystkie pierwiastki stopowe </a:t>
            </a:r>
            <a:r>
              <a:rPr lang="pl-PL" sz="1800" b="0" kern="0" baseline="0" dirty="0">
                <a:latin typeface="Arial" panose="020B0604020202020204" pitchFamily="34" charset="0"/>
                <a:cs typeface="Arial" panose="020B0604020202020204" pitchFamily="34" charset="0"/>
              </a:rPr>
              <a:t>(za wyjątkiem kobaltu) zwiększają hartowność.</a:t>
            </a:r>
          </a:p>
          <a:p>
            <a:pPr algn="just" eaLnBrk="1" hangingPunct="1">
              <a:buFont typeface="Wingdings" pitchFamily="2" charset="2"/>
              <a:buNone/>
              <a:defRPr/>
            </a:pPr>
            <a:endParaRPr lang="pl-PL" sz="1800" b="0" kern="0" baseline="0" dirty="0">
              <a:latin typeface="Arial" panose="020B0604020202020204" pitchFamily="34" charset="0"/>
              <a:cs typeface="Arial" panose="020B0604020202020204" pitchFamily="34" charset="0"/>
            </a:endParaRPr>
          </a:p>
          <a:p>
            <a:pPr algn="just" eaLnBrk="1" hangingPunct="1">
              <a:buFont typeface="Wingdings" pitchFamily="2" charset="2"/>
              <a:buNone/>
              <a:defRPr/>
            </a:pPr>
            <a:r>
              <a:rPr lang="pl-PL" sz="1800" b="0" kern="0" baseline="0" dirty="0">
                <a:solidFill>
                  <a:srgbClr val="FF0000"/>
                </a:solidFill>
                <a:latin typeface="Arial" panose="020B0604020202020204" pitchFamily="34" charset="0"/>
                <a:cs typeface="Arial" panose="020B0604020202020204" pitchFamily="34" charset="0"/>
              </a:rPr>
              <a:t>Bor</a:t>
            </a:r>
            <a:r>
              <a:rPr lang="pl-PL" sz="1800" b="0" kern="0" baseline="0" dirty="0">
                <a:latin typeface="Arial" panose="020B0604020202020204" pitchFamily="34" charset="0"/>
                <a:cs typeface="Arial" panose="020B0604020202020204" pitchFamily="34" charset="0"/>
              </a:rPr>
              <a:t> - segregując do granic ziarn austenitu obniża ich energie powodując wydłużenie </a:t>
            </a:r>
          </a:p>
          <a:p>
            <a:pPr algn="just" eaLnBrk="1" hangingPunct="1">
              <a:buFont typeface="Wingdings" pitchFamily="2" charset="2"/>
              <a:buNone/>
              <a:defRPr/>
            </a:pPr>
            <a:r>
              <a:rPr lang="pl-PL" sz="1800" b="0" kern="0" baseline="0" dirty="0">
                <a:latin typeface="Arial" panose="020B0604020202020204" pitchFamily="34" charset="0"/>
                <a:cs typeface="Arial" panose="020B0604020202020204" pitchFamily="34" charset="0"/>
              </a:rPr>
              <a:t>czasu koniecznego do utworzenia zarodków produktów przemian dyfuzyjnych  </a:t>
            </a:r>
          </a:p>
          <a:p>
            <a:pPr algn="just" eaLnBrk="1" hangingPunct="1">
              <a:buFont typeface="Wingdings" pitchFamily="2" charset="2"/>
              <a:buNone/>
              <a:defRPr/>
            </a:pPr>
            <a:r>
              <a:rPr lang="pl-PL" sz="1800" b="0" kern="0" baseline="0" dirty="0">
                <a:latin typeface="Arial" panose="020B0604020202020204" pitchFamily="34" charset="0"/>
                <a:cs typeface="Arial" panose="020B0604020202020204" pitchFamily="34" charset="0"/>
              </a:rPr>
              <a:t>a zwłaszcza ferrytu, co w tym zakresie temperatur zwiększa trwałość przechłodzonego </a:t>
            </a:r>
          </a:p>
          <a:p>
            <a:pPr algn="just" eaLnBrk="1" hangingPunct="1">
              <a:buFont typeface="Wingdings" pitchFamily="2" charset="2"/>
              <a:buNone/>
              <a:defRPr/>
            </a:pPr>
            <a:r>
              <a:rPr lang="pl-PL" sz="1800" b="0" kern="0" baseline="0" dirty="0">
                <a:latin typeface="Arial" panose="020B0604020202020204" pitchFamily="34" charset="0"/>
                <a:cs typeface="Arial" panose="020B0604020202020204" pitchFamily="34" charset="0"/>
              </a:rPr>
              <a:t>austenitu. </a:t>
            </a:r>
          </a:p>
          <a:p>
            <a:pPr algn="just" eaLnBrk="1" hangingPunct="1">
              <a:buFont typeface="Wingdings" pitchFamily="2" charset="2"/>
              <a:buNone/>
              <a:defRPr/>
            </a:pPr>
            <a:endParaRPr lang="pl-PL" sz="1800" b="0" kern="0" baseline="0" dirty="0">
              <a:latin typeface="Arial" panose="020B0604020202020204" pitchFamily="34" charset="0"/>
              <a:cs typeface="Arial" panose="020B0604020202020204" pitchFamily="34" charset="0"/>
            </a:endParaRPr>
          </a:p>
          <a:p>
            <a:pPr eaLnBrk="1" hangingPunct="1">
              <a:buFont typeface="Wingdings" pitchFamily="2" charset="2"/>
              <a:buNone/>
              <a:defRPr/>
            </a:pPr>
            <a:r>
              <a:rPr lang="pl-PL" sz="1800" b="0" kern="0" baseline="0" dirty="0">
                <a:latin typeface="Arial" panose="020B0604020202020204" pitchFamily="34" charset="0"/>
                <a:cs typeface="Arial" panose="020B0604020202020204" pitchFamily="34" charset="0"/>
              </a:rPr>
              <a:t>Zwiększające trwałość austenitu działanie </a:t>
            </a:r>
            <a:r>
              <a:rPr lang="pl-PL" sz="1800" b="0" kern="0" baseline="0" dirty="0">
                <a:solidFill>
                  <a:srgbClr val="FF0000"/>
                </a:solidFill>
                <a:latin typeface="Arial" panose="020B0604020202020204" pitchFamily="34" charset="0"/>
                <a:cs typeface="Arial" panose="020B0604020202020204" pitchFamily="34" charset="0"/>
              </a:rPr>
              <a:t>pozostałych pierwiastków stopowych </a:t>
            </a:r>
          </a:p>
          <a:p>
            <a:pPr eaLnBrk="1" hangingPunct="1">
              <a:buFont typeface="Wingdings" pitchFamily="2" charset="2"/>
              <a:buNone/>
              <a:defRPr/>
            </a:pPr>
            <a:r>
              <a:rPr lang="pl-PL" sz="1800" b="0" kern="0" baseline="0" dirty="0">
                <a:latin typeface="Arial" panose="020B0604020202020204" pitchFamily="34" charset="0"/>
                <a:cs typeface="Arial" panose="020B0604020202020204" pitchFamily="34" charset="0"/>
              </a:rPr>
              <a:t>polega na tym, że w trakcie przemian dyfuzyjnych i pośrednich musi zajść nie tylko</a:t>
            </a:r>
          </a:p>
          <a:p>
            <a:pPr eaLnBrk="1" hangingPunct="1">
              <a:buFont typeface="Wingdings" pitchFamily="2" charset="2"/>
              <a:buNone/>
              <a:defRPr/>
            </a:pPr>
            <a:r>
              <a:rPr lang="pl-PL" sz="1800" b="0" kern="0" baseline="0" dirty="0">
                <a:latin typeface="Arial" panose="020B0604020202020204" pitchFamily="34" charset="0"/>
                <a:cs typeface="Arial" panose="020B0604020202020204" pitchFamily="34" charset="0"/>
              </a:rPr>
              <a:t>dyfuzja węgla ale musi nastąpić redystrybucja pierwiastków stopowych, jednych do </a:t>
            </a:r>
          </a:p>
          <a:p>
            <a:pPr eaLnBrk="1" hangingPunct="1">
              <a:buFont typeface="Wingdings" pitchFamily="2" charset="2"/>
              <a:buNone/>
              <a:defRPr/>
            </a:pPr>
            <a:r>
              <a:rPr lang="pl-PL" sz="1800" b="0" kern="0" baseline="0" dirty="0">
                <a:latin typeface="Arial" panose="020B0604020202020204" pitchFamily="34" charset="0"/>
                <a:cs typeface="Arial" panose="020B0604020202020204" pitchFamily="34" charset="0"/>
              </a:rPr>
              <a:t>obszarów zajętych po przemianie przez węgliki, innych do obszarów zajętych po </a:t>
            </a:r>
          </a:p>
          <a:p>
            <a:pPr eaLnBrk="1" hangingPunct="1">
              <a:buFont typeface="Wingdings" pitchFamily="2" charset="2"/>
              <a:buNone/>
              <a:defRPr/>
            </a:pPr>
            <a:r>
              <a:rPr lang="pl-PL" sz="1800" b="0" kern="0" baseline="0" dirty="0">
                <a:latin typeface="Arial" panose="020B0604020202020204" pitchFamily="34" charset="0"/>
                <a:cs typeface="Arial" panose="020B0604020202020204" pitchFamily="34" charset="0"/>
              </a:rPr>
              <a:t>przemianie przez ferryt</a:t>
            </a:r>
          </a:p>
        </p:txBody>
      </p:sp>
      <p:sp>
        <p:nvSpPr>
          <p:cNvPr id="8" name="Prostokąt 7"/>
          <p:cNvSpPr/>
          <p:nvPr/>
        </p:nvSpPr>
        <p:spPr>
          <a:xfrm>
            <a:off x="1187450" y="908050"/>
            <a:ext cx="7124700" cy="523875"/>
          </a:xfrm>
          <a:prstGeom prst="rect">
            <a:avLst/>
          </a:prstGeom>
        </p:spPr>
        <p:txBody>
          <a:bodyPr>
            <a:spAutoFit/>
          </a:bodyPr>
          <a:lstStyle/>
          <a:p>
            <a:pPr algn="ctr" eaLnBrk="1" hangingPunct="1">
              <a:buFont typeface="Wingdings" pitchFamily="2" charset="2"/>
              <a:buNone/>
              <a:defRPr/>
            </a:pPr>
            <a:r>
              <a:rPr lang="pl-PL" sz="1400" i="1" kern="0" baseline="0" dirty="0">
                <a:solidFill>
                  <a:srgbClr val="FF0000"/>
                </a:solidFill>
                <a:latin typeface="Arial" charset="0"/>
              </a:rPr>
              <a:t>Wszystko co opóźnia przemianę austenitu w perlit, ferryt, </a:t>
            </a:r>
            <a:br>
              <a:rPr lang="pl-PL" sz="1400" i="1" kern="0" baseline="0" dirty="0">
                <a:solidFill>
                  <a:srgbClr val="FF0000"/>
                </a:solidFill>
                <a:latin typeface="Arial" charset="0"/>
              </a:rPr>
            </a:br>
            <a:r>
              <a:rPr lang="pl-PL" sz="1400" i="1" kern="0" baseline="0" dirty="0">
                <a:solidFill>
                  <a:srgbClr val="FF0000"/>
                </a:solidFill>
                <a:latin typeface="Arial" charset="0"/>
              </a:rPr>
              <a:t>bainit zwiększa hartowność</a:t>
            </a:r>
          </a:p>
        </p:txBody>
      </p:sp>
      <p:pic>
        <p:nvPicPr>
          <p:cNvPr id="10" name="Obraz 9" descr="Obraz zawierający zabawka&#10;&#10;Opis wygenerowany automatycznie">
            <a:extLst>
              <a:ext uri="{FF2B5EF4-FFF2-40B4-BE49-F238E27FC236}">
                <a16:creationId xmlns:a16="http://schemas.microsoft.com/office/drawing/2014/main" id="{126C9992-F7A6-164A-9C03-AB8E03FB1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Tree>
    <p:extLst>
      <p:ext uri="{BB962C8B-B14F-4D97-AF65-F5344CB8AC3E}">
        <p14:creationId xmlns:p14="http://schemas.microsoft.com/office/powerpoint/2010/main" val="255115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12</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HARTOWNOŚĆ</a:t>
            </a:r>
            <a:endParaRPr lang="en-US" altLang="pl-PL" kern="0" baseline="0" dirty="0">
              <a:solidFill>
                <a:srgbClr val="006600"/>
              </a:solidFill>
            </a:endParaRPr>
          </a:p>
        </p:txBody>
      </p:sp>
      <p:sp>
        <p:nvSpPr>
          <p:cNvPr id="7" name="Rectangle 5"/>
          <p:cNvSpPr>
            <a:spLocks noChangeArrowheads="1"/>
          </p:cNvSpPr>
          <p:nvPr/>
        </p:nvSpPr>
        <p:spPr bwMode="auto">
          <a:xfrm>
            <a:off x="457200" y="1600200"/>
            <a:ext cx="8229600" cy="4530725"/>
          </a:xfrm>
          <a:prstGeom prst="rect">
            <a:avLst/>
          </a:prstGeom>
          <a:noFill/>
          <a:ln w="9525">
            <a:noFill/>
            <a:miter lim="800000"/>
            <a:headEnd/>
            <a:tailEnd/>
          </a:ln>
          <a:effectLst/>
        </p:spPr>
        <p:txBody>
          <a:bodyPr/>
          <a:lstStyle/>
          <a:p>
            <a:pPr marL="342900" indent="-342900" algn="just">
              <a:spcBef>
                <a:spcPct val="20000"/>
              </a:spcBef>
              <a:buClr>
                <a:schemeClr val="accent1"/>
              </a:buClr>
              <a:buSzPct val="65000"/>
              <a:buFont typeface="Wingdings" pitchFamily="2" charset="2"/>
              <a:buChar char="n"/>
              <a:defRPr/>
            </a:pPr>
            <a:r>
              <a:rPr lang="pl-PL" sz="1800" baseline="0" dirty="0">
                <a:solidFill>
                  <a:schemeClr val="accent2"/>
                </a:solidFill>
                <a:effectLst>
                  <a:outerShdw blurRad="38100" dist="38100" dir="2700000" algn="tl">
                    <a:srgbClr val="C0C0C0"/>
                  </a:outerShdw>
                </a:effectLst>
                <a:cs typeface="Arial" panose="020B0604020202020204" pitchFamily="34" charset="0"/>
              </a:rPr>
              <a:t>Wielkość ziarna austenitu </a:t>
            </a:r>
            <a:r>
              <a:rPr lang="pl-PL" sz="1800" baseline="0" dirty="0">
                <a:solidFill>
                  <a:schemeClr val="accent2"/>
                </a:solidFill>
                <a:cs typeface="Arial" panose="020B0604020202020204" pitchFamily="34" charset="0"/>
              </a:rPr>
              <a:t> </a:t>
            </a:r>
          </a:p>
          <a:p>
            <a:pPr marL="342900" indent="-342900" algn="just">
              <a:spcBef>
                <a:spcPct val="20000"/>
              </a:spcBef>
              <a:buClr>
                <a:schemeClr val="accent1"/>
              </a:buClr>
              <a:buSzPct val="65000"/>
              <a:buFont typeface="Wingdings" pitchFamily="2" charset="2"/>
              <a:buNone/>
              <a:defRPr/>
            </a:pPr>
            <a:endParaRPr lang="pl-PL" sz="1800" baseline="0" dirty="0">
              <a:solidFill>
                <a:schemeClr val="tx1"/>
              </a:solidFill>
              <a:cs typeface="Arial" panose="020B0604020202020204" pitchFamily="34" charset="0"/>
            </a:endParaRPr>
          </a:p>
          <a:p>
            <a:pPr marL="342900" indent="-342900" algn="just">
              <a:spcBef>
                <a:spcPct val="20000"/>
              </a:spcBef>
              <a:buClr>
                <a:schemeClr val="accent1"/>
              </a:buClr>
              <a:buSzPct val="65000"/>
              <a:buFont typeface="Wingdings" pitchFamily="2" charset="2"/>
              <a:buNone/>
              <a:defRPr/>
            </a:pPr>
            <a:r>
              <a:rPr lang="pl-PL" sz="1800" baseline="0" dirty="0">
                <a:solidFill>
                  <a:schemeClr val="tx1"/>
                </a:solidFill>
                <a:cs typeface="Arial" panose="020B0604020202020204" pitchFamily="34" charset="0"/>
              </a:rPr>
              <a:t>Podwyższenie temperatury austenityzowania powoduje </a:t>
            </a:r>
            <a:r>
              <a:rPr lang="pl-PL" sz="1800" baseline="0" dirty="0">
                <a:solidFill>
                  <a:srgbClr val="FF0000"/>
                </a:solidFill>
                <a:cs typeface="Arial" panose="020B0604020202020204" pitchFamily="34" charset="0"/>
              </a:rPr>
              <a:t>rozrost ziarn</a:t>
            </a:r>
            <a:r>
              <a:rPr lang="pl-PL" sz="1800" baseline="0" dirty="0">
                <a:solidFill>
                  <a:schemeClr val="tx1"/>
                </a:solidFill>
                <a:cs typeface="Arial" panose="020B0604020202020204" pitchFamily="34" charset="0"/>
              </a:rPr>
              <a:t>, </a:t>
            </a:r>
          </a:p>
          <a:p>
            <a:pPr marL="342900" indent="-342900" algn="just">
              <a:spcBef>
                <a:spcPct val="20000"/>
              </a:spcBef>
              <a:buClr>
                <a:schemeClr val="accent1"/>
              </a:buClr>
              <a:buSzPct val="65000"/>
              <a:buFont typeface="Wingdings" pitchFamily="2" charset="2"/>
              <a:buNone/>
              <a:defRPr/>
            </a:pPr>
            <a:r>
              <a:rPr lang="pl-PL" sz="1800" baseline="0" dirty="0">
                <a:solidFill>
                  <a:schemeClr val="tx1"/>
                </a:solidFill>
                <a:cs typeface="Arial" panose="020B0604020202020204" pitchFamily="34" charset="0"/>
              </a:rPr>
              <a:t>a wiec </a:t>
            </a:r>
            <a:r>
              <a:rPr lang="pl-PL" sz="1800" baseline="0" dirty="0">
                <a:solidFill>
                  <a:srgbClr val="FF0000"/>
                </a:solidFill>
                <a:cs typeface="Arial" panose="020B0604020202020204" pitchFamily="34" charset="0"/>
              </a:rPr>
              <a:t>zmniejszenie powierzchni granic ziarn austenitu</a:t>
            </a:r>
            <a:r>
              <a:rPr lang="pl-PL" sz="1800" baseline="0" dirty="0">
                <a:solidFill>
                  <a:schemeClr val="tx1"/>
                </a:solidFill>
                <a:cs typeface="Arial" panose="020B0604020202020204" pitchFamily="34" charset="0"/>
              </a:rPr>
              <a:t>. Obszary te są</a:t>
            </a:r>
          </a:p>
          <a:p>
            <a:pPr marL="342900" indent="-342900" algn="just">
              <a:spcBef>
                <a:spcPct val="20000"/>
              </a:spcBef>
              <a:buClr>
                <a:schemeClr val="accent1"/>
              </a:buClr>
              <a:buSzPct val="65000"/>
              <a:buFont typeface="Wingdings" pitchFamily="2" charset="2"/>
              <a:buNone/>
              <a:defRPr/>
            </a:pPr>
            <a:r>
              <a:rPr lang="pl-PL" sz="1800" baseline="0" dirty="0">
                <a:solidFill>
                  <a:schemeClr val="tx1"/>
                </a:solidFill>
                <a:cs typeface="Arial" panose="020B0604020202020204" pitchFamily="34" charset="0"/>
              </a:rPr>
              <a:t>miejscami łatwego zarodkowania ferrytu, perlitu a także bainitu. </a:t>
            </a:r>
          </a:p>
          <a:p>
            <a:pPr marL="342900" indent="-342900" algn="just">
              <a:spcBef>
                <a:spcPct val="20000"/>
              </a:spcBef>
              <a:buClr>
                <a:schemeClr val="accent1"/>
              </a:buClr>
              <a:buSzPct val="65000"/>
              <a:buFont typeface="Wingdings" pitchFamily="2" charset="2"/>
              <a:buNone/>
              <a:defRPr/>
            </a:pPr>
            <a:r>
              <a:rPr lang="pl-PL" sz="1800" baseline="0" dirty="0">
                <a:solidFill>
                  <a:schemeClr val="tx1"/>
                </a:solidFill>
                <a:cs typeface="Arial" panose="020B0604020202020204" pitchFamily="34" charset="0"/>
              </a:rPr>
              <a:t>Ograniczenie liczby tych miejsc zwiększa trwałość austenitu a zatem </a:t>
            </a:r>
          </a:p>
          <a:p>
            <a:pPr marL="342900" indent="-342900" algn="just">
              <a:spcBef>
                <a:spcPct val="20000"/>
              </a:spcBef>
              <a:buClr>
                <a:schemeClr val="accent1"/>
              </a:buClr>
              <a:buSzPct val="65000"/>
              <a:buFont typeface="Wingdings" pitchFamily="2" charset="2"/>
              <a:buNone/>
              <a:defRPr/>
            </a:pPr>
            <a:r>
              <a:rPr lang="pl-PL" sz="1800" baseline="0" dirty="0">
                <a:solidFill>
                  <a:schemeClr val="tx1"/>
                </a:solidFill>
                <a:cs typeface="Arial" panose="020B0604020202020204" pitchFamily="34" charset="0"/>
              </a:rPr>
              <a:t>zwiększa hartowność</a:t>
            </a:r>
          </a:p>
          <a:p>
            <a:pPr marL="342900" indent="-342900" algn="just">
              <a:spcBef>
                <a:spcPct val="20000"/>
              </a:spcBef>
              <a:buClr>
                <a:schemeClr val="accent1"/>
              </a:buClr>
              <a:buSzPct val="65000"/>
              <a:buFont typeface="Wingdings" pitchFamily="2" charset="2"/>
              <a:buNone/>
              <a:defRPr/>
            </a:pPr>
            <a:endParaRPr lang="pl-PL" sz="2800" dirty="0">
              <a:cs typeface="Arial" panose="020B0604020202020204" pitchFamily="34" charset="0"/>
            </a:endParaRPr>
          </a:p>
          <a:p>
            <a:pPr marL="342900" indent="-342900" algn="just">
              <a:spcBef>
                <a:spcPct val="20000"/>
              </a:spcBef>
              <a:buClr>
                <a:schemeClr val="accent1"/>
              </a:buClr>
              <a:buSzPct val="65000"/>
              <a:buFont typeface="Wingdings" pitchFamily="2" charset="2"/>
              <a:buChar char="n"/>
              <a:defRPr/>
            </a:pPr>
            <a:r>
              <a:rPr lang="pl-PL" sz="1800" baseline="0" dirty="0">
                <a:solidFill>
                  <a:schemeClr val="accent2"/>
                </a:solidFill>
                <a:effectLst>
                  <a:outerShdw blurRad="38100" dist="38100" dir="2700000" algn="tl">
                    <a:srgbClr val="C0C0C0"/>
                  </a:outerShdw>
                </a:effectLst>
                <a:cs typeface="Arial" panose="020B0604020202020204" pitchFamily="34" charset="0"/>
              </a:rPr>
              <a:t>Obecność nierozpuszczonych podczas austenityzowania cząstek </a:t>
            </a:r>
          </a:p>
          <a:p>
            <a:pPr marL="342900" indent="-342900" algn="just">
              <a:spcBef>
                <a:spcPct val="20000"/>
              </a:spcBef>
              <a:buClr>
                <a:schemeClr val="accent1"/>
              </a:buClr>
              <a:buSzPct val="65000"/>
              <a:buFont typeface="Wingdings" pitchFamily="2" charset="2"/>
              <a:buChar char="n"/>
              <a:defRPr/>
            </a:pPr>
            <a:endParaRPr lang="pl-PL" sz="1800" baseline="0" dirty="0">
              <a:solidFill>
                <a:schemeClr val="accent2"/>
              </a:solidFill>
              <a:effectLst>
                <a:outerShdw blurRad="38100" dist="38100" dir="2700000" algn="tl">
                  <a:srgbClr val="C0C0C0"/>
                </a:outerShdw>
              </a:effectLst>
              <a:cs typeface="Arial" panose="020B0604020202020204" pitchFamily="34" charset="0"/>
            </a:endParaRPr>
          </a:p>
          <a:p>
            <a:pPr marL="342900" indent="-342900" algn="l">
              <a:spcBef>
                <a:spcPct val="20000"/>
              </a:spcBef>
              <a:buClr>
                <a:schemeClr val="accent1"/>
              </a:buClr>
              <a:buSzPct val="65000"/>
              <a:buFont typeface="Wingdings" pitchFamily="2" charset="2"/>
              <a:buNone/>
              <a:defRPr/>
            </a:pPr>
            <a:r>
              <a:rPr lang="pl-PL" sz="2800" dirty="0">
                <a:solidFill>
                  <a:schemeClr val="tx1"/>
                </a:solidFill>
                <a:cs typeface="Arial" panose="020B0604020202020204" pitchFamily="34" charset="0"/>
              </a:rPr>
              <a:t>Granice międzyfazowe (miejsca o podwyższonej energii) są też </a:t>
            </a:r>
          </a:p>
          <a:p>
            <a:pPr marL="342900" indent="-342900" algn="l">
              <a:spcBef>
                <a:spcPct val="20000"/>
              </a:spcBef>
              <a:buClr>
                <a:schemeClr val="accent1"/>
              </a:buClr>
              <a:buSzPct val="65000"/>
              <a:buFont typeface="Wingdings" pitchFamily="2" charset="2"/>
              <a:buNone/>
              <a:defRPr/>
            </a:pPr>
            <a:r>
              <a:rPr lang="pl-PL" sz="2800" dirty="0">
                <a:solidFill>
                  <a:schemeClr val="tx1"/>
                </a:solidFill>
                <a:cs typeface="Arial" panose="020B0604020202020204" pitchFamily="34" charset="0"/>
              </a:rPr>
              <a:t>miejscami o podwyższonej energii co sprzyja zarodkowaniu ferrytu, </a:t>
            </a:r>
          </a:p>
          <a:p>
            <a:pPr marL="342900" indent="-342900" algn="l">
              <a:spcBef>
                <a:spcPct val="20000"/>
              </a:spcBef>
              <a:buClr>
                <a:schemeClr val="accent1"/>
              </a:buClr>
              <a:buSzPct val="65000"/>
              <a:buFont typeface="Wingdings" pitchFamily="2" charset="2"/>
              <a:buNone/>
              <a:defRPr/>
            </a:pPr>
            <a:r>
              <a:rPr lang="pl-PL" sz="2800" dirty="0">
                <a:solidFill>
                  <a:schemeClr val="tx1"/>
                </a:solidFill>
                <a:cs typeface="Arial" panose="020B0604020202020204" pitchFamily="34" charset="0"/>
              </a:rPr>
              <a:t>perlitu i bainitu a więc obniża hartowność stali</a:t>
            </a:r>
          </a:p>
          <a:p>
            <a:pPr marL="342900" indent="-342900" algn="just">
              <a:spcBef>
                <a:spcPct val="20000"/>
              </a:spcBef>
              <a:buClr>
                <a:schemeClr val="accent1"/>
              </a:buClr>
              <a:buSzPct val="65000"/>
              <a:buFont typeface="Wingdings" pitchFamily="2" charset="2"/>
              <a:buNone/>
              <a:defRPr/>
            </a:pPr>
            <a:endParaRPr lang="pl-PL" dirty="0">
              <a:latin typeface="Verdana" pitchFamily="34" charset="0"/>
            </a:endParaRPr>
          </a:p>
          <a:p>
            <a:pPr marL="342900" indent="-342900" algn="just">
              <a:spcBef>
                <a:spcPct val="20000"/>
              </a:spcBef>
              <a:buClr>
                <a:schemeClr val="accent1"/>
              </a:buClr>
              <a:buSzPct val="65000"/>
              <a:buFont typeface="Wingdings" pitchFamily="2" charset="2"/>
              <a:buNone/>
              <a:defRPr/>
            </a:pPr>
            <a:endParaRPr lang="pl-PL" dirty="0">
              <a:latin typeface="Verdana" pitchFamily="34" charset="0"/>
            </a:endParaRPr>
          </a:p>
        </p:txBody>
      </p:sp>
      <p:sp>
        <p:nvSpPr>
          <p:cNvPr id="8" name="Prostokąt 7"/>
          <p:cNvSpPr/>
          <p:nvPr/>
        </p:nvSpPr>
        <p:spPr>
          <a:xfrm>
            <a:off x="971600" y="908050"/>
            <a:ext cx="7124700" cy="523875"/>
          </a:xfrm>
          <a:prstGeom prst="rect">
            <a:avLst/>
          </a:prstGeom>
        </p:spPr>
        <p:txBody>
          <a:bodyPr>
            <a:spAutoFit/>
          </a:bodyPr>
          <a:lstStyle/>
          <a:p>
            <a:pPr algn="ctr" eaLnBrk="1" hangingPunct="1">
              <a:buFont typeface="Wingdings" pitchFamily="2" charset="2"/>
              <a:buNone/>
              <a:defRPr/>
            </a:pPr>
            <a:r>
              <a:rPr lang="pl-PL" sz="1400" i="1" kern="0" baseline="0" dirty="0">
                <a:solidFill>
                  <a:srgbClr val="FF0000"/>
                </a:solidFill>
                <a:latin typeface="Arial" charset="0"/>
              </a:rPr>
              <a:t>Wszystko co opóźnia przemianę austenitu w perlit, ferryt, </a:t>
            </a:r>
            <a:br>
              <a:rPr lang="pl-PL" sz="1400" i="1" kern="0" baseline="0" dirty="0">
                <a:solidFill>
                  <a:srgbClr val="FF0000"/>
                </a:solidFill>
                <a:latin typeface="Arial" charset="0"/>
              </a:rPr>
            </a:br>
            <a:r>
              <a:rPr lang="pl-PL" sz="1400" i="1" kern="0" baseline="0" dirty="0">
                <a:solidFill>
                  <a:srgbClr val="FF0000"/>
                </a:solidFill>
                <a:latin typeface="Arial" charset="0"/>
              </a:rPr>
              <a:t>bainit zwiększa hartowność</a:t>
            </a:r>
          </a:p>
        </p:txBody>
      </p:sp>
      <p:pic>
        <p:nvPicPr>
          <p:cNvPr id="10" name="Obraz 9" descr="Obraz zawierający zabawka&#10;&#10;Opis wygenerowany automatycznie">
            <a:extLst>
              <a:ext uri="{FF2B5EF4-FFF2-40B4-BE49-F238E27FC236}">
                <a16:creationId xmlns:a16="http://schemas.microsoft.com/office/drawing/2014/main" id="{69BDCD7F-B7B4-614C-A0A3-3789A020D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Tree>
    <p:extLst>
      <p:ext uri="{BB962C8B-B14F-4D97-AF65-F5344CB8AC3E}">
        <p14:creationId xmlns:p14="http://schemas.microsoft.com/office/powerpoint/2010/main" val="135184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13</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HARTOWNOŚĆ</a:t>
            </a:r>
            <a:endParaRPr lang="en-US" altLang="pl-PL" kern="0" baseline="0" dirty="0">
              <a:solidFill>
                <a:srgbClr val="006600"/>
              </a:solidFill>
            </a:endParaRPr>
          </a:p>
        </p:txBody>
      </p:sp>
      <p:sp>
        <p:nvSpPr>
          <p:cNvPr id="7" name="Rectangle 5"/>
          <p:cNvSpPr>
            <a:spLocks noChangeArrowheads="1"/>
          </p:cNvSpPr>
          <p:nvPr/>
        </p:nvSpPr>
        <p:spPr bwMode="auto">
          <a:xfrm>
            <a:off x="457200" y="1600200"/>
            <a:ext cx="8229600" cy="4530725"/>
          </a:xfrm>
          <a:prstGeom prst="rect">
            <a:avLst/>
          </a:prstGeom>
          <a:noFill/>
          <a:ln w="9525">
            <a:noFill/>
            <a:miter lim="800000"/>
            <a:headEnd/>
            <a:tailEnd/>
          </a:ln>
          <a:effectLst/>
        </p:spPr>
        <p:txBody>
          <a:bodyPr/>
          <a:lstStyle/>
          <a:p>
            <a:pPr marL="342900" indent="-342900" algn="just">
              <a:spcBef>
                <a:spcPct val="20000"/>
              </a:spcBef>
              <a:buClr>
                <a:schemeClr val="accent1"/>
              </a:buClr>
              <a:buSzPct val="65000"/>
              <a:buFont typeface="Wingdings" pitchFamily="2" charset="2"/>
              <a:buNone/>
              <a:defRPr/>
            </a:pPr>
            <a:endParaRPr lang="pl-PL" sz="2800" dirty="0">
              <a:cs typeface="Arial" panose="020B0604020202020204" pitchFamily="34" charset="0"/>
            </a:endParaRPr>
          </a:p>
          <a:p>
            <a:pPr marL="342900" indent="-342900" algn="just">
              <a:spcBef>
                <a:spcPct val="20000"/>
              </a:spcBef>
              <a:buClr>
                <a:schemeClr val="accent1"/>
              </a:buClr>
              <a:buSzPct val="65000"/>
              <a:buFont typeface="Wingdings" pitchFamily="2" charset="2"/>
              <a:buChar char="n"/>
              <a:defRPr/>
            </a:pPr>
            <a:r>
              <a:rPr lang="pl-PL" sz="1800" baseline="0" dirty="0">
                <a:solidFill>
                  <a:schemeClr val="accent2"/>
                </a:solidFill>
                <a:effectLst>
                  <a:outerShdw blurRad="38100" dist="38100" dir="2700000" algn="tl">
                    <a:srgbClr val="C0C0C0"/>
                  </a:outerShdw>
                </a:effectLst>
                <a:cs typeface="Arial" panose="020B0604020202020204" pitchFamily="34" charset="0"/>
              </a:rPr>
              <a:t>Jednorodność austenitu </a:t>
            </a:r>
          </a:p>
          <a:p>
            <a:pPr marL="342900" indent="-342900" algn="just">
              <a:spcBef>
                <a:spcPct val="20000"/>
              </a:spcBef>
              <a:buClr>
                <a:schemeClr val="accent1"/>
              </a:buClr>
              <a:buSzPct val="65000"/>
              <a:buFont typeface="Wingdings" pitchFamily="2" charset="2"/>
              <a:buChar char="n"/>
              <a:defRPr/>
            </a:pPr>
            <a:endParaRPr lang="pl-PL" sz="1800" baseline="0" dirty="0">
              <a:solidFill>
                <a:schemeClr val="accent2"/>
              </a:solidFill>
              <a:effectLst>
                <a:outerShdw blurRad="38100" dist="38100" dir="2700000" algn="tl">
                  <a:srgbClr val="C0C0C0"/>
                </a:outerShdw>
              </a:effectLst>
              <a:cs typeface="Arial" panose="020B0604020202020204" pitchFamily="34" charset="0"/>
            </a:endParaRPr>
          </a:p>
          <a:p>
            <a:pPr marL="342900" indent="-342900" algn="l">
              <a:spcBef>
                <a:spcPct val="20000"/>
              </a:spcBef>
              <a:buClr>
                <a:schemeClr val="accent1"/>
              </a:buClr>
              <a:buSzPct val="65000"/>
              <a:buFont typeface="Wingdings" pitchFamily="2" charset="2"/>
              <a:buNone/>
              <a:defRPr/>
            </a:pPr>
            <a:r>
              <a:rPr lang="pl-PL" sz="2800" dirty="0">
                <a:solidFill>
                  <a:schemeClr val="tx1"/>
                </a:solidFill>
                <a:cs typeface="Arial" panose="020B0604020202020204" pitchFamily="34" charset="0"/>
              </a:rPr>
              <a:t>Im austenit jest bardziej jednorodny pod względem składu</a:t>
            </a:r>
            <a:r>
              <a:rPr lang="pl-PL" sz="2800" baseline="0" dirty="0">
                <a:solidFill>
                  <a:schemeClr val="tx1"/>
                </a:solidFill>
                <a:cs typeface="Arial" panose="020B0604020202020204" pitchFamily="34" charset="0"/>
              </a:rPr>
              <a:t> </a:t>
            </a:r>
          </a:p>
          <a:p>
            <a:pPr marL="342900" indent="-342900" algn="l">
              <a:spcBef>
                <a:spcPct val="20000"/>
              </a:spcBef>
              <a:buClr>
                <a:schemeClr val="accent1"/>
              </a:buClr>
              <a:buSzPct val="65000"/>
              <a:buFont typeface="Wingdings" pitchFamily="2" charset="2"/>
              <a:buNone/>
              <a:defRPr/>
            </a:pPr>
            <a:r>
              <a:rPr lang="pl-PL" sz="2800" dirty="0">
                <a:solidFill>
                  <a:schemeClr val="tx1"/>
                </a:solidFill>
                <a:cs typeface="Arial" panose="020B0604020202020204" pitchFamily="34" charset="0"/>
              </a:rPr>
              <a:t>chemicznego, tym większa jest hartowność stali</a:t>
            </a:r>
          </a:p>
          <a:p>
            <a:pPr marL="342900" indent="-342900" algn="l">
              <a:spcBef>
                <a:spcPct val="20000"/>
              </a:spcBef>
              <a:buClr>
                <a:schemeClr val="accent1"/>
              </a:buClr>
              <a:buSzPct val="65000"/>
              <a:buFont typeface="Wingdings" pitchFamily="2" charset="2"/>
              <a:buNone/>
              <a:defRPr/>
            </a:pPr>
            <a:endParaRPr lang="pl-PL" sz="2800" dirty="0">
              <a:solidFill>
                <a:schemeClr val="tx1"/>
              </a:solidFill>
              <a:cs typeface="Arial" panose="020B0604020202020204" pitchFamily="34" charset="0"/>
            </a:endParaRPr>
          </a:p>
          <a:p>
            <a:pPr algn="just">
              <a:spcBef>
                <a:spcPts val="0"/>
              </a:spcBef>
              <a:buClr>
                <a:schemeClr val="accent1"/>
              </a:buClr>
              <a:buSzPct val="65000"/>
              <a:buFont typeface="Wingdings" pitchFamily="2" charset="2"/>
              <a:buNone/>
              <a:defRPr/>
            </a:pPr>
            <a:r>
              <a:rPr lang="pl-PL" sz="1800" b="0" baseline="0" dirty="0"/>
              <a:t>Niejednorodny austenit szybciej ulega przemianom, ponieważ o prędkości przemiany decyduje mniej nasycona pierwiastkami część austenitu, która ulega przemianom jako pierwsza. Dlatego podczas hartowania, przed oziębianiem, należy wsad wygrzać w temperaturze hartowania przez określony czas dla ujednorodnienia składu chemicznego austenitu.</a:t>
            </a:r>
            <a:endParaRPr lang="pl-PL" sz="1800" b="0" baseline="0" dirty="0">
              <a:solidFill>
                <a:schemeClr val="tx1"/>
              </a:solidFill>
              <a:cs typeface="Arial" panose="020B0604020202020204" pitchFamily="34" charset="0"/>
            </a:endParaRPr>
          </a:p>
          <a:p>
            <a:pPr marL="342900" indent="-342900" algn="just">
              <a:spcBef>
                <a:spcPct val="20000"/>
              </a:spcBef>
              <a:buClr>
                <a:schemeClr val="accent1"/>
              </a:buClr>
              <a:buSzPct val="65000"/>
              <a:buFont typeface="Wingdings" pitchFamily="2" charset="2"/>
              <a:buNone/>
              <a:defRPr/>
            </a:pPr>
            <a:endParaRPr lang="pl-PL" dirty="0">
              <a:latin typeface="Verdana" pitchFamily="34" charset="0"/>
            </a:endParaRPr>
          </a:p>
          <a:p>
            <a:pPr marL="342900" indent="-342900" algn="just">
              <a:spcBef>
                <a:spcPct val="20000"/>
              </a:spcBef>
              <a:buClr>
                <a:schemeClr val="accent1"/>
              </a:buClr>
              <a:buSzPct val="65000"/>
              <a:buFont typeface="Wingdings" pitchFamily="2" charset="2"/>
              <a:buNone/>
              <a:defRPr/>
            </a:pPr>
            <a:endParaRPr lang="pl-PL" dirty="0">
              <a:latin typeface="Verdana" pitchFamily="34" charset="0"/>
            </a:endParaRPr>
          </a:p>
        </p:txBody>
      </p:sp>
      <p:sp>
        <p:nvSpPr>
          <p:cNvPr id="8" name="Prostokąt 7"/>
          <p:cNvSpPr/>
          <p:nvPr/>
        </p:nvSpPr>
        <p:spPr>
          <a:xfrm>
            <a:off x="971600" y="908050"/>
            <a:ext cx="7124700" cy="523875"/>
          </a:xfrm>
          <a:prstGeom prst="rect">
            <a:avLst/>
          </a:prstGeom>
        </p:spPr>
        <p:txBody>
          <a:bodyPr>
            <a:spAutoFit/>
          </a:bodyPr>
          <a:lstStyle/>
          <a:p>
            <a:pPr algn="ctr" eaLnBrk="1" hangingPunct="1">
              <a:buFont typeface="Wingdings" pitchFamily="2" charset="2"/>
              <a:buNone/>
              <a:defRPr/>
            </a:pPr>
            <a:r>
              <a:rPr lang="pl-PL" sz="1400" i="1" kern="0" baseline="0" dirty="0">
                <a:solidFill>
                  <a:srgbClr val="FF0000"/>
                </a:solidFill>
                <a:latin typeface="Arial" charset="0"/>
              </a:rPr>
              <a:t>Wszystko co opóźnia przemianę austenitu w perlit, ferryt, </a:t>
            </a:r>
            <a:br>
              <a:rPr lang="pl-PL" sz="1400" i="1" kern="0" baseline="0" dirty="0">
                <a:solidFill>
                  <a:srgbClr val="FF0000"/>
                </a:solidFill>
                <a:latin typeface="Arial" charset="0"/>
              </a:rPr>
            </a:br>
            <a:r>
              <a:rPr lang="pl-PL" sz="1400" i="1" kern="0" baseline="0" dirty="0">
                <a:solidFill>
                  <a:srgbClr val="FF0000"/>
                </a:solidFill>
                <a:latin typeface="Arial" charset="0"/>
              </a:rPr>
              <a:t>bainit zwiększa hartowność</a:t>
            </a:r>
          </a:p>
        </p:txBody>
      </p:sp>
      <p:pic>
        <p:nvPicPr>
          <p:cNvPr id="10" name="Obraz 9" descr="Obraz zawierający zabawka&#10;&#10;Opis wygenerowany automatycznie">
            <a:extLst>
              <a:ext uri="{FF2B5EF4-FFF2-40B4-BE49-F238E27FC236}">
                <a16:creationId xmlns:a16="http://schemas.microsoft.com/office/drawing/2014/main" id="{22D997C1-CCBF-6D48-9D01-6AA4576EC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Tree>
    <p:extLst>
      <p:ext uri="{BB962C8B-B14F-4D97-AF65-F5344CB8AC3E}">
        <p14:creationId xmlns:p14="http://schemas.microsoft.com/office/powerpoint/2010/main" val="2945195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14</a:t>
            </a:fld>
            <a:endParaRPr lang="en-US" altLang="pl-PL" sz="1400"/>
          </a:p>
        </p:txBody>
      </p:sp>
      <p:pic>
        <p:nvPicPr>
          <p:cNvPr id="911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2098675"/>
            <a:ext cx="87820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Title 1"/>
          <p:cNvSpPr txBox="1">
            <a:spLocks/>
          </p:cNvSpPr>
          <p:nvPr/>
        </p:nvSpPr>
        <p:spPr>
          <a:xfrm>
            <a:off x="1763713" y="450850"/>
            <a:ext cx="52578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chemeClr val="accent2"/>
                </a:solidFill>
              </a:rPr>
              <a:t>Przemiany… </a:t>
            </a:r>
            <a:endParaRPr lang="en-US" altLang="pl-PL" kern="0" baseline="0" dirty="0">
              <a:solidFill>
                <a:schemeClr val="accent2"/>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84250"/>
            <a:ext cx="602456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Title 1"/>
          <p:cNvSpPr txBox="1">
            <a:spLocks/>
          </p:cNvSpPr>
          <p:nvPr/>
        </p:nvSpPr>
        <p:spPr>
          <a:xfrm>
            <a:off x="827584" y="1557338"/>
            <a:ext cx="3565004"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Wykres CTPi (TTT)</a:t>
            </a:r>
            <a:endParaRPr lang="en-US" altLang="pl-PL" kern="0" baseline="0" dirty="0">
              <a:solidFill>
                <a:srgbClr val="006600"/>
              </a:solidFill>
            </a:endParaRPr>
          </a:p>
        </p:txBody>
      </p:sp>
      <p:sp>
        <p:nvSpPr>
          <p:cNvPr id="11" name="Title 1"/>
          <p:cNvSpPr txBox="1">
            <a:spLocks/>
          </p:cNvSpPr>
          <p:nvPr/>
        </p:nvSpPr>
        <p:spPr>
          <a:xfrm>
            <a:off x="5255468" y="1556792"/>
            <a:ext cx="3565004"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Wykres </a:t>
            </a:r>
            <a:r>
              <a:rPr lang="pl-PL" altLang="pl-PL" kern="0" baseline="0" dirty="0" err="1">
                <a:solidFill>
                  <a:srgbClr val="006600"/>
                </a:solidFill>
              </a:rPr>
              <a:t>CTPc</a:t>
            </a:r>
            <a:r>
              <a:rPr lang="pl-PL" altLang="pl-PL" kern="0" baseline="0" dirty="0">
                <a:solidFill>
                  <a:srgbClr val="006600"/>
                </a:solidFill>
              </a:rPr>
              <a:t> (CCT)</a:t>
            </a:r>
            <a:endParaRPr lang="en-US" altLang="pl-PL" kern="0" baseline="0" dirty="0">
              <a:solidFill>
                <a:srgbClr val="006600"/>
              </a:solidFill>
            </a:endParaRPr>
          </a:p>
        </p:txBody>
      </p:sp>
      <p:sp>
        <p:nvSpPr>
          <p:cNvPr id="9" name="Title 1">
            <a:extLst>
              <a:ext uri="{FF2B5EF4-FFF2-40B4-BE49-F238E27FC236}">
                <a16:creationId xmlns:a16="http://schemas.microsoft.com/office/drawing/2014/main" id="{AAEB35BD-93D2-5647-9554-5AD34AF64E57}"/>
              </a:ext>
            </a:extLst>
          </p:cNvPr>
          <p:cNvSpPr txBox="1">
            <a:spLocks/>
          </p:cNvSpPr>
          <p:nvPr/>
        </p:nvSpPr>
        <p:spPr>
          <a:xfrm>
            <a:off x="0" y="6597650"/>
            <a:ext cx="6192838" cy="26035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defRPr/>
            </a:pPr>
            <a:r>
              <a:rPr lang="pl-PL" altLang="pl-PL" sz="1600" b="0" i="1" kern="0" baseline="0" dirty="0">
                <a:solidFill>
                  <a:schemeClr val="bg1"/>
                </a:solidFill>
              </a:rPr>
              <a:t>L.A. Dobrzański</a:t>
            </a:r>
            <a:endParaRPr lang="en-US" altLang="pl-PL" sz="1600" b="0" i="1" kern="0" baseline="0" dirty="0">
              <a:solidFill>
                <a:schemeClr val="bg1"/>
              </a:solidFill>
            </a:endParaRPr>
          </a:p>
        </p:txBody>
      </p:sp>
    </p:spTree>
    <p:extLst>
      <p:ext uri="{BB962C8B-B14F-4D97-AF65-F5344CB8AC3E}">
        <p14:creationId xmlns:p14="http://schemas.microsoft.com/office/powerpoint/2010/main" val="2018772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15</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7"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MIARY HARTOWNOŚCI</a:t>
            </a:r>
            <a:endParaRPr lang="en-US" altLang="pl-PL" kern="0" baseline="0" dirty="0">
              <a:solidFill>
                <a:srgbClr val="006600"/>
              </a:solidFill>
            </a:endParaRPr>
          </a:p>
        </p:txBody>
      </p:sp>
      <p:sp>
        <p:nvSpPr>
          <p:cNvPr id="8" name="Prostokąt 7"/>
          <p:cNvSpPr/>
          <p:nvPr/>
        </p:nvSpPr>
        <p:spPr>
          <a:xfrm>
            <a:off x="971600" y="908050"/>
            <a:ext cx="7124700" cy="523875"/>
          </a:xfrm>
          <a:prstGeom prst="rect">
            <a:avLst/>
          </a:prstGeom>
        </p:spPr>
        <p:txBody>
          <a:bodyPr>
            <a:spAutoFit/>
          </a:bodyPr>
          <a:lstStyle/>
          <a:p>
            <a:pPr algn="ctr" eaLnBrk="1" hangingPunct="1">
              <a:buFont typeface="Wingdings" pitchFamily="2" charset="2"/>
              <a:buNone/>
              <a:defRPr/>
            </a:pPr>
            <a:r>
              <a:rPr lang="pl-PL" sz="1400" i="1" kern="0" baseline="0" dirty="0">
                <a:solidFill>
                  <a:srgbClr val="FF0000"/>
                </a:solidFill>
                <a:latin typeface="Arial" charset="0"/>
              </a:rPr>
              <a:t>Wszystko co opóźnia przemianę austenitu w perlit, ferryt, </a:t>
            </a:r>
            <a:br>
              <a:rPr lang="pl-PL" sz="1400" i="1" kern="0" baseline="0" dirty="0">
                <a:solidFill>
                  <a:srgbClr val="FF0000"/>
                </a:solidFill>
                <a:latin typeface="Arial" charset="0"/>
              </a:rPr>
            </a:br>
            <a:r>
              <a:rPr lang="pl-PL" sz="1400" i="1" kern="0" baseline="0" dirty="0">
                <a:solidFill>
                  <a:srgbClr val="FF0000"/>
                </a:solidFill>
                <a:latin typeface="Arial" charset="0"/>
              </a:rPr>
              <a:t>bainit zwiększa hartowność</a:t>
            </a:r>
          </a:p>
        </p:txBody>
      </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638" y="1844675"/>
            <a:ext cx="722947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 name="Obraz 10" descr="Obraz zawierający zabawka&#10;&#10;Opis wygenerowany automatycznie">
            <a:extLst>
              <a:ext uri="{FF2B5EF4-FFF2-40B4-BE49-F238E27FC236}">
                <a16:creationId xmlns:a16="http://schemas.microsoft.com/office/drawing/2014/main" id="{E42C07E6-D2E0-9841-9496-EFAA77EF3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Tree>
    <p:extLst>
      <p:ext uri="{BB962C8B-B14F-4D97-AF65-F5344CB8AC3E}">
        <p14:creationId xmlns:p14="http://schemas.microsoft.com/office/powerpoint/2010/main" val="3682941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16</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7"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MIARY HARTOWNOŚCI</a:t>
            </a:r>
            <a:endParaRPr lang="en-US" altLang="pl-PL" kern="0" baseline="0" dirty="0">
              <a:solidFill>
                <a:srgbClr val="006600"/>
              </a:solidFill>
            </a:endParaRPr>
          </a:p>
        </p:txBody>
      </p:sp>
      <p:sp>
        <p:nvSpPr>
          <p:cNvPr id="8" name="Prostokąt 7"/>
          <p:cNvSpPr/>
          <p:nvPr/>
        </p:nvSpPr>
        <p:spPr>
          <a:xfrm>
            <a:off x="971600" y="908050"/>
            <a:ext cx="7124700" cy="523875"/>
          </a:xfrm>
          <a:prstGeom prst="rect">
            <a:avLst/>
          </a:prstGeom>
        </p:spPr>
        <p:txBody>
          <a:bodyPr>
            <a:spAutoFit/>
          </a:bodyPr>
          <a:lstStyle/>
          <a:p>
            <a:pPr algn="ctr" eaLnBrk="1" hangingPunct="1">
              <a:buFont typeface="Wingdings" pitchFamily="2" charset="2"/>
              <a:buNone/>
              <a:defRPr/>
            </a:pPr>
            <a:r>
              <a:rPr lang="pl-PL" sz="1400" i="1" kern="0" baseline="0" dirty="0">
                <a:solidFill>
                  <a:srgbClr val="FF0000"/>
                </a:solidFill>
                <a:latin typeface="Arial" charset="0"/>
              </a:rPr>
              <a:t>Wszystko co opóźnia przemianę austenitu w perlit, ferryt, </a:t>
            </a:r>
            <a:br>
              <a:rPr lang="pl-PL" sz="1400" i="1" kern="0" baseline="0" dirty="0">
                <a:solidFill>
                  <a:srgbClr val="FF0000"/>
                </a:solidFill>
                <a:latin typeface="Arial" charset="0"/>
              </a:rPr>
            </a:br>
            <a:r>
              <a:rPr lang="pl-PL" sz="1400" i="1" kern="0" baseline="0" dirty="0">
                <a:solidFill>
                  <a:srgbClr val="FF0000"/>
                </a:solidFill>
                <a:latin typeface="Arial" charset="0"/>
              </a:rPr>
              <a:t>bainit zwiększa hartowność</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26738"/>
            <a:ext cx="1693044" cy="255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 name="Slide Number Placeholder 3"/>
          <p:cNvSpPr txBox="1">
            <a:spLocks/>
          </p:cNvSpPr>
          <p:nvPr/>
        </p:nvSpPr>
        <p:spPr bwMode="auto">
          <a:xfrm>
            <a:off x="7670800" y="7321550"/>
            <a:ext cx="1181100" cy="355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pl-PL"/>
            </a:defPPr>
            <a:lvl1pPr algn="r" rtl="0" fontAlgn="base">
              <a:spcBef>
                <a:spcPct val="20000"/>
              </a:spcBef>
              <a:spcAft>
                <a:spcPct val="0"/>
              </a:spcAft>
              <a:buChar char="•"/>
              <a:defRPr sz="2400" b="0" kern="1200" baseline="0">
                <a:solidFill>
                  <a:schemeClr val="tx1"/>
                </a:solidFill>
                <a:latin typeface="Verdana" pitchFamily="34" charset="0"/>
                <a:ea typeface="+mn-ea"/>
                <a:cs typeface="+mn-cs"/>
              </a:defRPr>
            </a:lvl1pPr>
            <a:lvl2pPr marL="742950" indent="-285750" algn="ctr" rtl="0" fontAlgn="base">
              <a:spcBef>
                <a:spcPct val="20000"/>
              </a:spcBef>
              <a:spcAft>
                <a:spcPct val="0"/>
              </a:spcAft>
              <a:buChar char="–"/>
              <a:defRPr sz="2200" b="1" kern="1200" baseline="36000">
                <a:solidFill>
                  <a:schemeClr val="tx1"/>
                </a:solidFill>
                <a:latin typeface="Verdana" pitchFamily="34" charset="0"/>
                <a:ea typeface="+mn-ea"/>
                <a:cs typeface="+mn-cs"/>
              </a:defRPr>
            </a:lvl2pPr>
            <a:lvl3pPr marL="1143000" indent="-228600" algn="ctr" rtl="0" fontAlgn="base">
              <a:spcBef>
                <a:spcPct val="20000"/>
              </a:spcBef>
              <a:spcAft>
                <a:spcPct val="0"/>
              </a:spcAft>
              <a:buChar char="•"/>
              <a:defRPr sz="2000" b="1" kern="1200" baseline="36000">
                <a:solidFill>
                  <a:schemeClr val="tx1"/>
                </a:solidFill>
                <a:latin typeface="Verdana" pitchFamily="34" charset="0"/>
                <a:ea typeface="+mn-ea"/>
                <a:cs typeface="+mn-cs"/>
              </a:defRPr>
            </a:lvl3pPr>
            <a:lvl4pPr marL="1600200" indent="-228600" algn="ctr" rtl="0" fontAlgn="base">
              <a:spcBef>
                <a:spcPct val="20000"/>
              </a:spcBef>
              <a:spcAft>
                <a:spcPct val="0"/>
              </a:spcAft>
              <a:buChar char="–"/>
              <a:defRPr sz="1900" b="1" kern="1200" baseline="36000">
                <a:solidFill>
                  <a:schemeClr val="tx1"/>
                </a:solidFill>
                <a:latin typeface="Verdana" pitchFamily="34" charset="0"/>
                <a:ea typeface="+mn-ea"/>
                <a:cs typeface="+mn-cs"/>
              </a:defRPr>
            </a:lvl4pPr>
            <a:lvl5pPr marL="2057400" indent="-228600" algn="ctr" rtl="0" fontAlgn="base">
              <a:spcBef>
                <a:spcPct val="20000"/>
              </a:spcBef>
              <a:spcAft>
                <a:spcPct val="0"/>
              </a:spcAft>
              <a:buChar char="»"/>
              <a:defRPr sz="1600" b="1" kern="1200" baseline="36000">
                <a:solidFill>
                  <a:schemeClr val="tx1"/>
                </a:solidFill>
                <a:latin typeface="Verdana" pitchFamily="34" charset="0"/>
                <a:ea typeface="+mn-ea"/>
                <a:cs typeface="+mn-cs"/>
              </a:defRPr>
            </a:lvl5pPr>
            <a:lvl6pPr marL="25146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6pPr>
            <a:lvl7pPr marL="29718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7pPr>
            <a:lvl8pPr marL="34290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8pPr>
            <a:lvl9pPr marL="38862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9pPr>
          </a:lstStyle>
          <a:p>
            <a:pPr>
              <a:spcBef>
                <a:spcPct val="0"/>
              </a:spcBef>
              <a:buFontTx/>
              <a:buNone/>
            </a:pPr>
            <a:fld id="{9A399B88-F0C8-485B-A314-3F2DEBDB94BF}" type="slidenum">
              <a:rPr lang="en-US" altLang="pl-PL" sz="1400" smtClean="0"/>
              <a:pPr>
                <a:spcBef>
                  <a:spcPct val="0"/>
                </a:spcBef>
                <a:buFontTx/>
                <a:buNone/>
              </a:pPr>
              <a:t>16</a:t>
            </a:fld>
            <a:endParaRPr lang="en-US" altLang="pl-PL" sz="1400"/>
          </a:p>
        </p:txBody>
      </p:sp>
      <p:sp>
        <p:nvSpPr>
          <p:cNvPr id="12" name="Prostokąt 1"/>
          <p:cNvSpPr>
            <a:spLocks noChangeArrowheads="1"/>
          </p:cNvSpPr>
          <p:nvPr/>
        </p:nvSpPr>
        <p:spPr bwMode="auto">
          <a:xfrm>
            <a:off x="50312" y="1449019"/>
            <a:ext cx="9144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Verdana" pitchFamily="34" charset="0"/>
              </a:defRPr>
            </a:lvl1pPr>
            <a:lvl2pPr>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lvl="1">
              <a:spcBef>
                <a:spcPct val="0"/>
              </a:spcBef>
              <a:buFontTx/>
              <a:buNone/>
            </a:pPr>
            <a:r>
              <a:rPr lang="pl-PL" altLang="pl-PL" sz="1400" baseline="0" dirty="0">
                <a:solidFill>
                  <a:srgbClr val="FF0000"/>
                </a:solidFill>
                <a:latin typeface="Arial" pitchFamily="34" charset="0"/>
              </a:rPr>
              <a:t>Ocena hartowności na przełomie </a:t>
            </a:r>
            <a:r>
              <a:rPr lang="pl-PL" altLang="pl-PL" sz="1400" baseline="0" dirty="0">
                <a:latin typeface="Arial" pitchFamily="34" charset="0"/>
              </a:rPr>
              <a:t>– polegająca na obserwacji przełomu zahartowanej próbki. Strefa zahartowana jest matowa, jedwabista i łatwo ją odróżnić od nie zahartowanego rdzenia, co pozwala ustalić grubość warstwy zahartowanej.</a:t>
            </a:r>
          </a:p>
          <a:p>
            <a:pPr lvl="1">
              <a:spcBef>
                <a:spcPct val="0"/>
              </a:spcBef>
              <a:buFontTx/>
              <a:buNone/>
            </a:pPr>
            <a:endParaRPr lang="pl-PL" altLang="pl-PL" sz="1200" baseline="0" dirty="0">
              <a:latin typeface="Arial" pitchFamily="34" charset="0"/>
            </a:endParaRPr>
          </a:p>
          <a:p>
            <a:pPr lvl="1">
              <a:spcBef>
                <a:spcPct val="0"/>
              </a:spcBef>
              <a:buFontTx/>
              <a:buNone/>
            </a:pPr>
            <a:endParaRPr lang="pl-PL" altLang="pl-PL" sz="1200" baseline="0" dirty="0">
              <a:latin typeface="Arial" pitchFamily="34" charset="0"/>
            </a:endParaRPr>
          </a:p>
          <a:p>
            <a:pPr lvl="1">
              <a:spcBef>
                <a:spcPct val="0"/>
              </a:spcBef>
              <a:buFontTx/>
              <a:buNone/>
            </a:pPr>
            <a:endParaRPr lang="pl-PL" altLang="pl-PL" sz="1400" baseline="0" dirty="0">
              <a:latin typeface="Arial" pitchFamily="34" charset="0"/>
            </a:endParaRPr>
          </a:p>
          <a:p>
            <a:pPr lvl="1">
              <a:spcBef>
                <a:spcPct val="0"/>
              </a:spcBef>
              <a:buFontTx/>
              <a:buNone/>
            </a:pPr>
            <a:endParaRPr lang="pl-PL" altLang="pl-PL" sz="1400" baseline="0" dirty="0">
              <a:latin typeface="Arial" pitchFamily="34" charset="0"/>
            </a:endParaRPr>
          </a:p>
          <a:p>
            <a:pPr lvl="1">
              <a:spcBef>
                <a:spcPct val="0"/>
              </a:spcBef>
              <a:buFontTx/>
              <a:buNone/>
            </a:pPr>
            <a:endParaRPr lang="pl-PL" altLang="pl-PL" sz="1400" baseline="0" dirty="0">
              <a:latin typeface="Arial" pitchFamily="34" charset="0"/>
            </a:endParaRPr>
          </a:p>
          <a:p>
            <a:pPr lvl="1">
              <a:spcBef>
                <a:spcPct val="0"/>
              </a:spcBef>
              <a:buFontTx/>
              <a:buNone/>
            </a:pPr>
            <a:endParaRPr lang="pl-PL" altLang="pl-PL" sz="1400" baseline="0" dirty="0">
              <a:latin typeface="Arial" pitchFamily="34" charset="0"/>
            </a:endParaRPr>
          </a:p>
          <a:p>
            <a:pPr lvl="1">
              <a:spcBef>
                <a:spcPct val="0"/>
              </a:spcBef>
              <a:buFontTx/>
              <a:buNone/>
            </a:pPr>
            <a:endParaRPr lang="pl-PL" altLang="pl-PL" sz="1400" baseline="0" dirty="0">
              <a:latin typeface="Arial" pitchFamily="34" charset="0"/>
            </a:endParaRPr>
          </a:p>
          <a:p>
            <a:pPr lvl="1">
              <a:spcBef>
                <a:spcPct val="0"/>
              </a:spcBef>
              <a:buFontTx/>
              <a:buNone/>
            </a:pPr>
            <a:endParaRPr lang="pl-PL" altLang="pl-PL" sz="1400" baseline="0" dirty="0">
              <a:latin typeface="Arial" pitchFamily="34" charset="0"/>
            </a:endParaRPr>
          </a:p>
          <a:p>
            <a:pPr lvl="1">
              <a:spcBef>
                <a:spcPct val="0"/>
              </a:spcBef>
              <a:buFontTx/>
              <a:buNone/>
            </a:pPr>
            <a:endParaRPr lang="pl-PL" altLang="pl-PL" sz="1400" baseline="0" dirty="0">
              <a:latin typeface="Arial" pitchFamily="34" charset="0"/>
            </a:endParaRPr>
          </a:p>
          <a:p>
            <a:pPr lvl="1">
              <a:spcBef>
                <a:spcPct val="0"/>
              </a:spcBef>
              <a:buFontTx/>
              <a:buNone/>
            </a:pPr>
            <a:endParaRPr lang="pl-PL" altLang="pl-PL" sz="1400" baseline="0" dirty="0">
              <a:latin typeface="Arial" pitchFamily="34" charset="0"/>
            </a:endParaRPr>
          </a:p>
          <a:p>
            <a:pPr lvl="1">
              <a:spcBef>
                <a:spcPct val="0"/>
              </a:spcBef>
              <a:buFontTx/>
              <a:buNone/>
            </a:pPr>
            <a:endParaRPr lang="pl-PL" altLang="pl-PL" sz="1400" baseline="0" dirty="0">
              <a:latin typeface="Arial" pitchFamily="34" charset="0"/>
            </a:endParaRPr>
          </a:p>
          <a:p>
            <a:pPr lvl="1">
              <a:spcBef>
                <a:spcPct val="0"/>
              </a:spcBef>
              <a:buFontTx/>
              <a:buNone/>
            </a:pPr>
            <a:endParaRPr lang="pl-PL" altLang="pl-PL" sz="1400" baseline="0" dirty="0">
              <a:latin typeface="Arial" pitchFamily="34" charset="0"/>
            </a:endParaRPr>
          </a:p>
          <a:p>
            <a:pPr lvl="1">
              <a:spcBef>
                <a:spcPct val="0"/>
              </a:spcBef>
              <a:buFontTx/>
              <a:buNone/>
            </a:pPr>
            <a:endParaRPr lang="pl-PL" altLang="pl-PL" sz="1400" baseline="0" dirty="0">
              <a:latin typeface="Arial" pitchFamily="34" charset="0"/>
            </a:endParaRPr>
          </a:p>
          <a:p>
            <a:pPr lvl="1">
              <a:spcBef>
                <a:spcPct val="0"/>
              </a:spcBef>
              <a:buFontTx/>
              <a:buNone/>
            </a:pPr>
            <a:endParaRPr lang="pl-PL" altLang="pl-PL" sz="1400" baseline="0" dirty="0">
              <a:latin typeface="Arial" pitchFamily="34" charset="0"/>
            </a:endParaRPr>
          </a:p>
          <a:p>
            <a:pPr lvl="1">
              <a:spcBef>
                <a:spcPct val="0"/>
              </a:spcBef>
              <a:buFontTx/>
              <a:buNone/>
            </a:pPr>
            <a:endParaRPr lang="pl-PL" altLang="pl-PL" sz="1400" baseline="0" dirty="0">
              <a:latin typeface="Arial" pitchFamily="34" charset="0"/>
            </a:endParaRPr>
          </a:p>
          <a:p>
            <a:pPr lvl="1" algn="just">
              <a:spcBef>
                <a:spcPct val="0"/>
              </a:spcBef>
              <a:buFontTx/>
              <a:buNone/>
            </a:pPr>
            <a:r>
              <a:rPr lang="pl-PL" altLang="pl-PL" sz="1400" baseline="0" dirty="0">
                <a:solidFill>
                  <a:srgbClr val="FF0000"/>
                </a:solidFill>
                <a:latin typeface="Arial" pitchFamily="34" charset="0"/>
              </a:rPr>
              <a:t>Metoda krzywych U, wg Grossmanna </a:t>
            </a:r>
            <a:r>
              <a:rPr lang="pl-PL" altLang="pl-PL" sz="1400" baseline="0" dirty="0">
                <a:latin typeface="Arial" pitchFamily="34" charset="0"/>
              </a:rPr>
              <a:t>– na zahartowanych w wodzie lub w oleju cylindrycznych próbkach dokonuje się pomiarów twardości wzdłuż ich średnicy. Graficzne przedstawienie wyników pomiarów w postaci wykresu twardość-średnica przekroju, pozwala na otrzymanie krzywych o kształcie litery U. Za granicę strefy zahartowanej przyjmuje się miejsce gdzie występuje najbardziej gwałtowny spadek twardości. Zwykle w tym miejscu występuje 50% martenzytu. Jest to tzw. strefa półmartenzytyczna.</a:t>
            </a:r>
          </a:p>
        </p:txBody>
      </p:sp>
      <p:pic>
        <p:nvPicPr>
          <p:cNvPr id="13" name="Obraz 12" descr="Obraz zawierający zabawka&#10;&#10;Opis wygenerowany automatycznie">
            <a:extLst>
              <a:ext uri="{FF2B5EF4-FFF2-40B4-BE49-F238E27FC236}">
                <a16:creationId xmlns:a16="http://schemas.microsoft.com/office/drawing/2014/main" id="{F4AF1CAC-E3F7-4444-A4E6-7090696BC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Tree>
    <p:extLst>
      <p:ext uri="{BB962C8B-B14F-4D97-AF65-F5344CB8AC3E}">
        <p14:creationId xmlns:p14="http://schemas.microsoft.com/office/powerpoint/2010/main" val="3643824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17</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7"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MIARY HARTOWNOŚCI</a:t>
            </a:r>
            <a:endParaRPr lang="en-US" altLang="pl-PL" kern="0" baseline="0" dirty="0">
              <a:solidFill>
                <a:srgbClr val="006600"/>
              </a:solidFill>
            </a:endParaRPr>
          </a:p>
        </p:txBody>
      </p:sp>
      <p:sp>
        <p:nvSpPr>
          <p:cNvPr id="8" name="Prostokąt 7"/>
          <p:cNvSpPr/>
          <p:nvPr/>
        </p:nvSpPr>
        <p:spPr>
          <a:xfrm>
            <a:off x="971600" y="908050"/>
            <a:ext cx="7124700" cy="523875"/>
          </a:xfrm>
          <a:prstGeom prst="rect">
            <a:avLst/>
          </a:prstGeom>
        </p:spPr>
        <p:txBody>
          <a:bodyPr>
            <a:spAutoFit/>
          </a:bodyPr>
          <a:lstStyle/>
          <a:p>
            <a:pPr algn="ctr" eaLnBrk="1" hangingPunct="1">
              <a:buFont typeface="Wingdings" pitchFamily="2" charset="2"/>
              <a:buNone/>
              <a:defRPr/>
            </a:pPr>
            <a:r>
              <a:rPr lang="pl-PL" sz="1400" i="1" kern="0" baseline="0" dirty="0">
                <a:solidFill>
                  <a:srgbClr val="FF0000"/>
                </a:solidFill>
                <a:latin typeface="Arial" charset="0"/>
              </a:rPr>
              <a:t>Wszystko co opóźnia przemianę austenitu w perlit, ferryt, </a:t>
            </a:r>
            <a:br>
              <a:rPr lang="pl-PL" sz="1400" i="1" kern="0" baseline="0" dirty="0">
                <a:solidFill>
                  <a:srgbClr val="FF0000"/>
                </a:solidFill>
                <a:latin typeface="Arial" charset="0"/>
              </a:rPr>
            </a:br>
            <a:r>
              <a:rPr lang="pl-PL" sz="1400" i="1" kern="0" baseline="0" dirty="0">
                <a:solidFill>
                  <a:srgbClr val="FF0000"/>
                </a:solidFill>
                <a:latin typeface="Arial" charset="0"/>
              </a:rPr>
              <a:t>bainit zwiększa hartowność</a:t>
            </a:r>
          </a:p>
        </p:txBody>
      </p:sp>
      <p:sp>
        <p:nvSpPr>
          <p:cNvPr id="10" name="Prostokąt 1"/>
          <p:cNvSpPr>
            <a:spLocks noChangeArrowheads="1"/>
          </p:cNvSpPr>
          <p:nvPr/>
        </p:nvSpPr>
        <p:spPr bwMode="auto">
          <a:xfrm>
            <a:off x="0" y="1557338"/>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Verdana" pitchFamily="34" charset="0"/>
              </a:defRPr>
            </a:lvl1pPr>
            <a:lvl2pPr>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lvl="1">
              <a:spcBef>
                <a:spcPct val="0"/>
              </a:spcBef>
              <a:buFontTx/>
              <a:buNone/>
            </a:pPr>
            <a:r>
              <a:rPr lang="pl-PL" altLang="pl-PL" sz="1400" baseline="0">
                <a:latin typeface="Arial" pitchFamily="34" charset="0"/>
              </a:rPr>
              <a:t>Próba chłodzenia od czoła, wg </a:t>
            </a:r>
            <a:r>
              <a:rPr lang="pl-PL" altLang="pl-PL" sz="1400" baseline="0">
                <a:solidFill>
                  <a:srgbClr val="FF0000"/>
                </a:solidFill>
                <a:latin typeface="Arial" pitchFamily="34" charset="0"/>
              </a:rPr>
              <a:t>Jominy </a:t>
            </a:r>
            <a:r>
              <a:rPr lang="pl-PL" altLang="pl-PL" sz="1400" baseline="0">
                <a:latin typeface="Arial" pitchFamily="34" charset="0"/>
              </a:rPr>
              <a:t>– cylindryczna próbka po austenityzowaniu jest umieszczana w specjalnym aparacie, gdzie chłodzona jest natryskiem wody tylko dolna płaszczyzna czołowa próbki (im dalej od czoła próbki tym chłodzenie jest wolniejsze). Po ostygnięciu próbki i przeszlifowaniu wzdłuż dwóch przeciwległych tworzących dokonuje się na oszlifowanych powierzchniach pomiarów twardości w skali HRC. Uśrednione wyniki pomiarów przedstawia się w formie graficznej jako wykres twardości w zależności od odległości od czoła (tzw. krzywa Jominy).</a:t>
            </a:r>
          </a:p>
        </p:txBody>
      </p:sp>
      <p:pic>
        <p:nvPicPr>
          <p:cNvPr id="11" name="Picture 7" descr="rys7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3068638"/>
            <a:ext cx="31623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763" y="3108325"/>
            <a:ext cx="3348037"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rostokąt 2"/>
          <p:cNvSpPr>
            <a:spLocks noChangeArrowheads="1"/>
          </p:cNvSpPr>
          <p:nvPr/>
        </p:nvSpPr>
        <p:spPr bwMode="auto">
          <a:xfrm>
            <a:off x="0" y="4929188"/>
            <a:ext cx="9144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r>
              <a:rPr lang="pl-PL" altLang="pl-PL" sz="1200" baseline="0">
                <a:latin typeface="Arial" pitchFamily="34" charset="0"/>
              </a:rPr>
              <a:t>Wykres ten wykorzystuje się do wyznaczenia najczęściej stosowanych miar hartowności, którymi są odległość od czoła strefy półmartenzytycznej l</a:t>
            </a:r>
            <a:r>
              <a:rPr lang="pl-PL" altLang="pl-PL" sz="1200" baseline="-25000">
                <a:latin typeface="Arial" pitchFamily="34" charset="0"/>
              </a:rPr>
              <a:t>k</a:t>
            </a:r>
            <a:r>
              <a:rPr lang="pl-PL" altLang="pl-PL" sz="1200" baseline="0">
                <a:latin typeface="Arial" pitchFamily="34" charset="0"/>
              </a:rPr>
              <a:t>, średnica krytyczna D</a:t>
            </a:r>
            <a:r>
              <a:rPr lang="pl-PL" altLang="pl-PL" sz="1200" baseline="-25000">
                <a:latin typeface="Arial" pitchFamily="34" charset="0"/>
              </a:rPr>
              <a:t>k</a:t>
            </a:r>
            <a:r>
              <a:rPr lang="pl-PL" altLang="pl-PL" sz="1200" baseline="0">
                <a:latin typeface="Arial" pitchFamily="34" charset="0"/>
              </a:rPr>
              <a:t> i idealna średnica krytyczna D</a:t>
            </a:r>
            <a:r>
              <a:rPr lang="pl-PL" altLang="pl-PL" sz="1200" baseline="-25000">
                <a:latin typeface="Arial" pitchFamily="34" charset="0"/>
              </a:rPr>
              <a:t>ik</a:t>
            </a:r>
            <a:r>
              <a:rPr lang="pl-PL" altLang="pl-PL" sz="1200" baseline="0">
                <a:latin typeface="Arial" pitchFamily="34" charset="0"/>
              </a:rPr>
              <a:t>. Znając odległość krytyczną l</a:t>
            </a:r>
            <a:r>
              <a:rPr lang="pl-PL" altLang="pl-PL" sz="1200" baseline="-25000">
                <a:latin typeface="Arial" pitchFamily="34" charset="0"/>
              </a:rPr>
              <a:t>k</a:t>
            </a:r>
            <a:r>
              <a:rPr lang="pl-PL" altLang="pl-PL" sz="1200" baseline="0">
                <a:latin typeface="Arial" pitchFamily="34" charset="0"/>
              </a:rPr>
              <a:t>, z odpowiednich nomogramów odczytuje się tzw. średnicę krytyczną dla danego ośrodka chłodzącego lub idealną średnicę krytyczną (dla ośrodka chłodzenia o hipotetycznej, nieskończenie dużej intensywności chłodzenia). Średnica krytyczna D</a:t>
            </a:r>
            <a:r>
              <a:rPr lang="pl-PL" altLang="pl-PL" sz="1200" baseline="-25000">
                <a:latin typeface="Arial" pitchFamily="34" charset="0"/>
              </a:rPr>
              <a:t>k</a:t>
            </a:r>
            <a:r>
              <a:rPr lang="pl-PL" altLang="pl-PL" sz="1200" baseline="0">
                <a:latin typeface="Arial" pitchFamily="34" charset="0"/>
              </a:rPr>
              <a:t> jest to średnica pręta zahartowanego na wskroś w ośrodku chłodzącym o danej intensywności chłodzenia. Pręt zahartowany na wskroś najczęściej oznacza pręt, w którego osi jest 50% martenzytu (D</a:t>
            </a:r>
            <a:r>
              <a:rPr lang="pl-PL" altLang="pl-PL" sz="1200" baseline="-25000">
                <a:latin typeface="Arial" pitchFamily="34" charset="0"/>
              </a:rPr>
              <a:t>50</a:t>
            </a:r>
            <a:r>
              <a:rPr lang="pl-PL" altLang="pl-PL" sz="1200" baseline="0">
                <a:latin typeface="Arial" pitchFamily="34" charset="0"/>
              </a:rPr>
              <a:t>), chociaż określa się średnice krytyczne także dla innych udziałów objętościowych martenzytu w osi (np. D</a:t>
            </a:r>
            <a:r>
              <a:rPr lang="pl-PL" altLang="pl-PL" sz="1200" baseline="-25000">
                <a:latin typeface="Arial" pitchFamily="34" charset="0"/>
              </a:rPr>
              <a:t>95</a:t>
            </a:r>
            <a:r>
              <a:rPr lang="pl-PL" altLang="pl-PL" sz="1200" baseline="0">
                <a:latin typeface="Arial" pitchFamily="34" charset="0"/>
              </a:rPr>
              <a:t>, D</a:t>
            </a:r>
            <a:r>
              <a:rPr lang="pl-PL" altLang="pl-PL" sz="1200" baseline="-25000">
                <a:latin typeface="Arial" pitchFamily="34" charset="0"/>
              </a:rPr>
              <a:t>80</a:t>
            </a:r>
            <a:r>
              <a:rPr lang="pl-PL" altLang="pl-PL" sz="1200" baseline="0">
                <a:latin typeface="Arial" pitchFamily="34" charset="0"/>
              </a:rPr>
              <a:t>). </a:t>
            </a:r>
          </a:p>
        </p:txBody>
      </p:sp>
      <p:pic>
        <p:nvPicPr>
          <p:cNvPr id="14" name="Obraz 13" descr="Obraz zawierający zabawka&#10;&#10;Opis wygenerowany automatycznie">
            <a:extLst>
              <a:ext uri="{FF2B5EF4-FFF2-40B4-BE49-F238E27FC236}">
                <a16:creationId xmlns:a16="http://schemas.microsoft.com/office/drawing/2014/main" id="{75DE3398-0D62-F840-9C21-D3C23AC3E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Tree>
    <p:extLst>
      <p:ext uri="{BB962C8B-B14F-4D97-AF65-F5344CB8AC3E}">
        <p14:creationId xmlns:p14="http://schemas.microsoft.com/office/powerpoint/2010/main" val="3025705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MIARY HARTOWNOŚCI</a:t>
            </a:r>
            <a:endParaRPr lang="en-US" altLang="pl-PL" kern="0" baseline="0" dirty="0">
              <a:solidFill>
                <a:srgbClr val="006600"/>
              </a:solidFill>
            </a:endParaRPr>
          </a:p>
        </p:txBody>
      </p:sp>
      <p:sp>
        <p:nvSpPr>
          <p:cNvPr id="8" name="Prostokąt 7"/>
          <p:cNvSpPr/>
          <p:nvPr/>
        </p:nvSpPr>
        <p:spPr>
          <a:xfrm>
            <a:off x="971600" y="908050"/>
            <a:ext cx="7124700" cy="523875"/>
          </a:xfrm>
          <a:prstGeom prst="rect">
            <a:avLst/>
          </a:prstGeom>
        </p:spPr>
        <p:txBody>
          <a:bodyPr>
            <a:spAutoFit/>
          </a:bodyPr>
          <a:lstStyle/>
          <a:p>
            <a:pPr algn="ctr" eaLnBrk="1" hangingPunct="1">
              <a:buFont typeface="Wingdings" pitchFamily="2" charset="2"/>
              <a:buNone/>
              <a:defRPr/>
            </a:pPr>
            <a:r>
              <a:rPr lang="pl-PL" sz="1400" i="1" kern="0" baseline="0" dirty="0">
                <a:solidFill>
                  <a:srgbClr val="FF0000"/>
                </a:solidFill>
                <a:latin typeface="Arial" charset="0"/>
              </a:rPr>
              <a:t>Wszystko co opóźnia przemianę austenitu w perlit, ferryt, </a:t>
            </a:r>
            <a:br>
              <a:rPr lang="pl-PL" sz="1400" i="1" kern="0" baseline="0" dirty="0">
                <a:solidFill>
                  <a:srgbClr val="FF0000"/>
                </a:solidFill>
                <a:latin typeface="Arial" charset="0"/>
              </a:rPr>
            </a:br>
            <a:r>
              <a:rPr lang="pl-PL" sz="1400" i="1" kern="0" baseline="0" dirty="0">
                <a:solidFill>
                  <a:srgbClr val="FF0000"/>
                </a:solidFill>
                <a:latin typeface="Arial" charset="0"/>
              </a:rPr>
              <a:t>bainit zwiększa hartowność</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471042"/>
            <a:ext cx="77247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1008"/>
            <a:ext cx="384810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106" y="3501008"/>
            <a:ext cx="5421174"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p:cNvSpPr txBox="1">
            <a:spLocks/>
          </p:cNvSpPr>
          <p:nvPr/>
        </p:nvSpPr>
        <p:spPr>
          <a:xfrm>
            <a:off x="0" y="6597353"/>
            <a:ext cx="6192688" cy="260647"/>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defRPr/>
            </a:pPr>
            <a:r>
              <a:rPr lang="pl-PL" altLang="pl-PL" sz="1600" b="0" kern="0" baseline="0" dirty="0">
                <a:solidFill>
                  <a:schemeClr val="bg1"/>
                </a:solidFill>
              </a:rPr>
              <a:t>www.stalnierdzewna.com</a:t>
            </a:r>
            <a:endParaRPr lang="en-US" altLang="pl-PL" sz="1600" b="0" kern="0" baseline="0" dirty="0">
              <a:solidFill>
                <a:schemeClr val="bg1"/>
              </a:solidFill>
            </a:endParaRPr>
          </a:p>
        </p:txBody>
      </p:sp>
      <p:pic>
        <p:nvPicPr>
          <p:cNvPr id="10" name="Obraz 9" descr="Obraz zawierający zabawka&#10;&#10;Opis wygenerowany automatycznie">
            <a:extLst>
              <a:ext uri="{FF2B5EF4-FFF2-40B4-BE49-F238E27FC236}">
                <a16:creationId xmlns:a16="http://schemas.microsoft.com/office/drawing/2014/main" id="{83DB71C0-C4AB-4142-A425-5869DD4333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Tree>
    <p:extLst>
      <p:ext uri="{BB962C8B-B14F-4D97-AF65-F5344CB8AC3E}">
        <p14:creationId xmlns:p14="http://schemas.microsoft.com/office/powerpoint/2010/main" val="2126473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MIARY HARTOWNOŚCI</a:t>
            </a:r>
            <a:endParaRPr lang="en-US" altLang="pl-PL" kern="0" baseline="0" dirty="0">
              <a:solidFill>
                <a:srgbClr val="006600"/>
              </a:solidFill>
            </a:endParaRPr>
          </a:p>
        </p:txBody>
      </p:sp>
      <p:sp>
        <p:nvSpPr>
          <p:cNvPr id="8" name="Prostokąt 7"/>
          <p:cNvSpPr/>
          <p:nvPr/>
        </p:nvSpPr>
        <p:spPr>
          <a:xfrm>
            <a:off x="971600" y="908050"/>
            <a:ext cx="7124700" cy="523875"/>
          </a:xfrm>
          <a:prstGeom prst="rect">
            <a:avLst/>
          </a:prstGeom>
        </p:spPr>
        <p:txBody>
          <a:bodyPr>
            <a:spAutoFit/>
          </a:bodyPr>
          <a:lstStyle/>
          <a:p>
            <a:pPr algn="ctr" eaLnBrk="1" hangingPunct="1">
              <a:buFont typeface="Wingdings" pitchFamily="2" charset="2"/>
              <a:buNone/>
              <a:defRPr/>
            </a:pPr>
            <a:r>
              <a:rPr lang="pl-PL" sz="1400" i="1" kern="0" baseline="0" dirty="0">
                <a:solidFill>
                  <a:srgbClr val="FF0000"/>
                </a:solidFill>
                <a:latin typeface="Arial" charset="0"/>
              </a:rPr>
              <a:t>Wszystko co opóźnia przemianę austenitu w perlit, ferryt, </a:t>
            </a:r>
            <a:br>
              <a:rPr lang="pl-PL" sz="1400" i="1" kern="0" baseline="0" dirty="0">
                <a:solidFill>
                  <a:srgbClr val="FF0000"/>
                </a:solidFill>
                <a:latin typeface="Arial" charset="0"/>
              </a:rPr>
            </a:br>
            <a:r>
              <a:rPr lang="pl-PL" sz="1400" i="1" kern="0" baseline="0" dirty="0">
                <a:solidFill>
                  <a:srgbClr val="FF0000"/>
                </a:solidFill>
                <a:latin typeface="Arial" charset="0"/>
              </a:rPr>
              <a:t>bainit zwiększa hartowność</a:t>
            </a:r>
          </a:p>
        </p:txBody>
      </p:sp>
      <p:sp>
        <p:nvSpPr>
          <p:cNvPr id="14" name="Title 1"/>
          <p:cNvSpPr txBox="1">
            <a:spLocks/>
          </p:cNvSpPr>
          <p:nvPr/>
        </p:nvSpPr>
        <p:spPr>
          <a:xfrm>
            <a:off x="0" y="6597353"/>
            <a:ext cx="6192688" cy="260647"/>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defRPr/>
            </a:pPr>
            <a:r>
              <a:rPr lang="pl-PL" altLang="pl-PL" sz="1600" b="0" kern="0" baseline="0" dirty="0">
                <a:solidFill>
                  <a:schemeClr val="bg1"/>
                </a:solidFill>
              </a:rPr>
              <a:t>www.stalnierdzewna.com</a:t>
            </a:r>
            <a:endParaRPr lang="en-US" altLang="pl-PL" sz="1600" b="0" kern="0" baseline="0"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797" y="1916832"/>
            <a:ext cx="5136406" cy="4009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az 9" descr="Obraz zawierający zabawka&#10;&#10;Opis wygenerowany automatycznie">
            <a:extLst>
              <a:ext uri="{FF2B5EF4-FFF2-40B4-BE49-F238E27FC236}">
                <a16:creationId xmlns:a16="http://schemas.microsoft.com/office/drawing/2014/main" id="{A66C1F1E-4B5A-EA4E-943D-18B531539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Tree>
    <p:extLst>
      <p:ext uri="{BB962C8B-B14F-4D97-AF65-F5344CB8AC3E}">
        <p14:creationId xmlns:p14="http://schemas.microsoft.com/office/powerpoint/2010/main" val="210013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58AA3A2-7CB5-45BD-8E60-39DB5EE0BCCC}" type="slidenum">
              <a:rPr lang="en-US" altLang="pl-PL" sz="1400" smtClean="0"/>
              <a:pPr>
                <a:spcBef>
                  <a:spcPct val="0"/>
                </a:spcBef>
                <a:buFontTx/>
                <a:buNone/>
              </a:pPr>
              <a:t>2</a:t>
            </a:fld>
            <a:endParaRPr lang="en-US" altLang="pl-PL" sz="1400"/>
          </a:p>
        </p:txBody>
      </p:sp>
      <p:pic>
        <p:nvPicPr>
          <p:cNvPr id="890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 y="1455738"/>
            <a:ext cx="8964613"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Title 1"/>
          <p:cNvSpPr txBox="1">
            <a:spLocks/>
          </p:cNvSpPr>
          <p:nvPr/>
        </p:nvSpPr>
        <p:spPr>
          <a:xfrm>
            <a:off x="1763713" y="450850"/>
            <a:ext cx="52578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chemeClr val="accent2"/>
                </a:solidFill>
              </a:rPr>
              <a:t>Przemiany… </a:t>
            </a:r>
            <a:endParaRPr lang="en-US" altLang="pl-PL" kern="0" baseline="0" dirty="0">
              <a:solidFill>
                <a:schemeClr val="accent2"/>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84250"/>
            <a:ext cx="602456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 name="Obraz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984" y="0"/>
            <a:ext cx="1876016" cy="1440000"/>
          </a:xfrm>
          <a:prstGeom prst="rect">
            <a:avLst/>
          </a:prstGeom>
        </p:spPr>
      </p:pic>
    </p:spTree>
    <p:extLst>
      <p:ext uri="{BB962C8B-B14F-4D97-AF65-F5344CB8AC3E}">
        <p14:creationId xmlns:p14="http://schemas.microsoft.com/office/powerpoint/2010/main" val="315010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MIARY HARTOWNOŚCI</a:t>
            </a:r>
            <a:endParaRPr lang="en-US" altLang="pl-PL" kern="0" baseline="0" dirty="0">
              <a:solidFill>
                <a:srgbClr val="006600"/>
              </a:solidFill>
            </a:endParaRPr>
          </a:p>
        </p:txBody>
      </p:sp>
      <p:sp>
        <p:nvSpPr>
          <p:cNvPr id="8" name="Prostokąt 7"/>
          <p:cNvSpPr/>
          <p:nvPr/>
        </p:nvSpPr>
        <p:spPr>
          <a:xfrm>
            <a:off x="971600" y="908050"/>
            <a:ext cx="7124700" cy="523875"/>
          </a:xfrm>
          <a:prstGeom prst="rect">
            <a:avLst/>
          </a:prstGeom>
        </p:spPr>
        <p:txBody>
          <a:bodyPr>
            <a:spAutoFit/>
          </a:bodyPr>
          <a:lstStyle/>
          <a:p>
            <a:pPr algn="ctr" eaLnBrk="1" hangingPunct="1">
              <a:buFont typeface="Wingdings" pitchFamily="2" charset="2"/>
              <a:buNone/>
              <a:defRPr/>
            </a:pPr>
            <a:r>
              <a:rPr lang="pl-PL" sz="1400" i="1" kern="0" baseline="0" dirty="0">
                <a:solidFill>
                  <a:srgbClr val="FF0000"/>
                </a:solidFill>
                <a:latin typeface="Arial" charset="0"/>
              </a:rPr>
              <a:t>Wszystko co opóźnia przemianę austenitu w perlit, ferryt, </a:t>
            </a:r>
            <a:br>
              <a:rPr lang="pl-PL" sz="1400" i="1" kern="0" baseline="0" dirty="0">
                <a:solidFill>
                  <a:srgbClr val="FF0000"/>
                </a:solidFill>
                <a:latin typeface="Arial" charset="0"/>
              </a:rPr>
            </a:br>
            <a:r>
              <a:rPr lang="pl-PL" sz="1400" i="1" kern="0" baseline="0" dirty="0">
                <a:solidFill>
                  <a:srgbClr val="FF0000"/>
                </a:solidFill>
                <a:latin typeface="Arial" charset="0"/>
              </a:rPr>
              <a:t>bainit zwiększa hartowność</a:t>
            </a:r>
          </a:p>
        </p:txBody>
      </p:sp>
      <p:sp>
        <p:nvSpPr>
          <p:cNvPr id="14" name="Title 1"/>
          <p:cNvSpPr txBox="1">
            <a:spLocks/>
          </p:cNvSpPr>
          <p:nvPr/>
        </p:nvSpPr>
        <p:spPr>
          <a:xfrm>
            <a:off x="0" y="6597353"/>
            <a:ext cx="6192688" cy="260647"/>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defRPr/>
            </a:pPr>
            <a:r>
              <a:rPr lang="pl-PL" altLang="pl-PL" sz="1600" b="0" kern="0" baseline="0" dirty="0">
                <a:solidFill>
                  <a:schemeClr val="bg1"/>
                </a:solidFill>
              </a:rPr>
              <a:t>www.stalnierdzewna.com</a:t>
            </a:r>
            <a:endParaRPr lang="en-US" altLang="pl-PL" sz="1600" b="0" kern="0" baseline="0" dirty="0">
              <a:solidFill>
                <a:schemeClr val="bg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590" y="2192465"/>
            <a:ext cx="5890821" cy="361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az 9" descr="Obraz zawierający zabawka&#10;&#10;Opis wygenerowany automatycznie">
            <a:extLst>
              <a:ext uri="{FF2B5EF4-FFF2-40B4-BE49-F238E27FC236}">
                <a16:creationId xmlns:a16="http://schemas.microsoft.com/office/drawing/2014/main" id="{83D0125D-40B3-624E-BFBF-B60F73D9E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Tree>
    <p:extLst>
      <p:ext uri="{BB962C8B-B14F-4D97-AF65-F5344CB8AC3E}">
        <p14:creationId xmlns:p14="http://schemas.microsoft.com/office/powerpoint/2010/main" val="2616522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MIARY HARTOWNOŚCI</a:t>
            </a:r>
            <a:endParaRPr lang="en-US" altLang="pl-PL" kern="0" baseline="0" dirty="0">
              <a:solidFill>
                <a:srgbClr val="006600"/>
              </a:solidFill>
            </a:endParaRPr>
          </a:p>
        </p:txBody>
      </p:sp>
      <p:sp>
        <p:nvSpPr>
          <p:cNvPr id="8" name="Prostokąt 7"/>
          <p:cNvSpPr/>
          <p:nvPr/>
        </p:nvSpPr>
        <p:spPr>
          <a:xfrm>
            <a:off x="971600" y="908050"/>
            <a:ext cx="7124700" cy="523875"/>
          </a:xfrm>
          <a:prstGeom prst="rect">
            <a:avLst/>
          </a:prstGeom>
        </p:spPr>
        <p:txBody>
          <a:bodyPr>
            <a:spAutoFit/>
          </a:bodyPr>
          <a:lstStyle/>
          <a:p>
            <a:pPr algn="ctr" eaLnBrk="1" hangingPunct="1">
              <a:buFont typeface="Wingdings" pitchFamily="2" charset="2"/>
              <a:buNone/>
              <a:defRPr/>
            </a:pPr>
            <a:r>
              <a:rPr lang="pl-PL" sz="1400" i="1" kern="0" baseline="0" dirty="0">
                <a:solidFill>
                  <a:srgbClr val="FF0000"/>
                </a:solidFill>
                <a:latin typeface="Arial" charset="0"/>
              </a:rPr>
              <a:t>Wszystko co opóźnia przemianę austenitu w perlit, ferryt, </a:t>
            </a:r>
            <a:br>
              <a:rPr lang="pl-PL" sz="1400" i="1" kern="0" baseline="0" dirty="0">
                <a:solidFill>
                  <a:srgbClr val="FF0000"/>
                </a:solidFill>
                <a:latin typeface="Arial" charset="0"/>
              </a:rPr>
            </a:br>
            <a:r>
              <a:rPr lang="pl-PL" sz="1400" i="1" kern="0" baseline="0" dirty="0">
                <a:solidFill>
                  <a:srgbClr val="FF0000"/>
                </a:solidFill>
                <a:latin typeface="Arial" charset="0"/>
              </a:rPr>
              <a:t>bainit zwiększa hartowność</a:t>
            </a:r>
          </a:p>
        </p:txBody>
      </p:sp>
      <p:sp>
        <p:nvSpPr>
          <p:cNvPr id="2" name="Prostokąt 1"/>
          <p:cNvSpPr/>
          <p:nvPr/>
        </p:nvSpPr>
        <p:spPr>
          <a:xfrm>
            <a:off x="0" y="2213283"/>
            <a:ext cx="9144000" cy="3693319"/>
          </a:xfrm>
          <a:prstGeom prst="rect">
            <a:avLst/>
          </a:prstGeom>
        </p:spPr>
        <p:txBody>
          <a:bodyPr wrap="square">
            <a:spAutoFit/>
          </a:bodyPr>
          <a:lstStyle/>
          <a:p>
            <a:pPr algn="just"/>
            <a:r>
              <a:rPr lang="pl-PL" sz="1800" baseline="0" dirty="0">
                <a:solidFill>
                  <a:srgbClr val="FF0000"/>
                </a:solidFill>
              </a:rPr>
              <a:t>Średnica krytyczna </a:t>
            </a:r>
            <a:r>
              <a:rPr lang="pl-PL" sz="1800" baseline="0" dirty="0">
                <a:solidFill>
                  <a:schemeClr val="tx1"/>
                </a:solidFill>
              </a:rPr>
              <a:t>‐ jest to średnica pręta, przy której po zahartowaniu w ośrodku o określonej zdolności chłodzącej uzyskuje się w osiowej części przekroju strukturę o określonej zawartości martenzytu, lecz nie mniejszej niż </a:t>
            </a:r>
            <a:r>
              <a:rPr lang="pl-PL" sz="1800" baseline="0" dirty="0">
                <a:solidFill>
                  <a:srgbClr val="FF0000"/>
                </a:solidFill>
              </a:rPr>
              <a:t>50%. </a:t>
            </a:r>
            <a:r>
              <a:rPr lang="pl-PL" sz="1800" baseline="0" dirty="0">
                <a:solidFill>
                  <a:schemeClr val="tx1"/>
                </a:solidFill>
              </a:rPr>
              <a:t>Średnicę krytyczną w  znaczeniu ogólnym określa się </a:t>
            </a:r>
            <a:r>
              <a:rPr lang="pl-PL" sz="1800" baseline="0" dirty="0">
                <a:solidFill>
                  <a:srgbClr val="FF0000"/>
                </a:solidFill>
              </a:rPr>
              <a:t>D</a:t>
            </a:r>
            <a:r>
              <a:rPr lang="pl-PL" sz="1800" baseline="-25000" dirty="0">
                <a:solidFill>
                  <a:srgbClr val="FF0000"/>
                </a:solidFill>
              </a:rPr>
              <a:t>K</a:t>
            </a:r>
            <a:r>
              <a:rPr lang="pl-PL" sz="1800" baseline="0" dirty="0">
                <a:solidFill>
                  <a:schemeClr val="tx1"/>
                </a:solidFill>
              </a:rPr>
              <a:t>, zaś w odniesieniu do konkretnie przyjętej zawartości martenzytu w rdzeniu symbolem D z indeksem określającym tę zawartość (np. </a:t>
            </a:r>
            <a:r>
              <a:rPr lang="pl-PL" sz="1800" baseline="0" dirty="0">
                <a:solidFill>
                  <a:srgbClr val="FF0000"/>
                </a:solidFill>
              </a:rPr>
              <a:t>D</a:t>
            </a:r>
            <a:r>
              <a:rPr lang="pl-PL" sz="1800" baseline="-25000" dirty="0">
                <a:solidFill>
                  <a:srgbClr val="FF0000"/>
                </a:solidFill>
              </a:rPr>
              <a:t>50</a:t>
            </a:r>
            <a:r>
              <a:rPr lang="pl-PL" sz="1800" baseline="0" dirty="0">
                <a:solidFill>
                  <a:schemeClr val="tx1"/>
                </a:solidFill>
              </a:rPr>
              <a:t>, </a:t>
            </a:r>
            <a:r>
              <a:rPr lang="pl-PL" sz="1800" baseline="0" dirty="0">
                <a:solidFill>
                  <a:srgbClr val="FF0000"/>
                </a:solidFill>
              </a:rPr>
              <a:t>D</a:t>
            </a:r>
            <a:r>
              <a:rPr lang="pl-PL" sz="1800" baseline="-25000" dirty="0">
                <a:solidFill>
                  <a:srgbClr val="FF0000"/>
                </a:solidFill>
              </a:rPr>
              <a:t>90</a:t>
            </a:r>
            <a:r>
              <a:rPr lang="pl-PL" sz="1800" baseline="0" dirty="0">
                <a:solidFill>
                  <a:schemeClr val="tx1"/>
                </a:solidFill>
              </a:rPr>
              <a:t>). Średnica krytyczna zależy od szybkości chłodzenia, dlatego dla ujednolicenia wyników wprowadzono współczynnik intensywności chłodzenia H (pojęcie idealnej średnicy krytycznej). </a:t>
            </a:r>
            <a:endParaRPr lang="pl-PL" sz="1800" dirty="0"/>
          </a:p>
          <a:p>
            <a:pPr algn="just"/>
            <a:r>
              <a:rPr lang="pl-PL" sz="1800" baseline="0" dirty="0">
                <a:solidFill>
                  <a:schemeClr val="tx1"/>
                </a:solidFill>
              </a:rPr>
              <a:t> </a:t>
            </a:r>
          </a:p>
          <a:p>
            <a:pPr algn="just"/>
            <a:endParaRPr lang="pl-PL" sz="1800" baseline="0" dirty="0">
              <a:solidFill>
                <a:schemeClr val="tx1"/>
              </a:solidFill>
            </a:endParaRPr>
          </a:p>
          <a:p>
            <a:pPr algn="just"/>
            <a:r>
              <a:rPr lang="pl-PL" sz="1800" baseline="0" dirty="0"/>
              <a:t>Η = </a:t>
            </a:r>
            <a:r>
              <a:rPr lang="pl-PL" sz="2000" baseline="0" dirty="0"/>
              <a:t>∞</a:t>
            </a:r>
            <a:r>
              <a:rPr lang="pl-PL" sz="1800" baseline="0" dirty="0"/>
              <a:t> odpowiada idealnemu ośrodkowi chłodzącemu, to znaczy takiemu, w którym powierzchnia przedmiotu ostygałaby natychmiast do temperatury ośrodka. </a:t>
            </a:r>
            <a:endParaRPr lang="pl-PL" sz="1800" baseline="0" dirty="0">
              <a:solidFill>
                <a:schemeClr val="tx1"/>
              </a:solidFill>
            </a:endParaRPr>
          </a:p>
        </p:txBody>
      </p:sp>
      <p:pic>
        <p:nvPicPr>
          <p:cNvPr id="6" name="Obraz 5" descr="Obraz zawierający zabawka&#10;&#10;Opis wygenerowany automatycznie">
            <a:extLst>
              <a:ext uri="{FF2B5EF4-FFF2-40B4-BE49-F238E27FC236}">
                <a16:creationId xmlns:a16="http://schemas.microsoft.com/office/drawing/2014/main" id="{87AA50E7-1391-2647-8943-0729A3572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Tree>
    <p:extLst>
      <p:ext uri="{BB962C8B-B14F-4D97-AF65-F5344CB8AC3E}">
        <p14:creationId xmlns:p14="http://schemas.microsoft.com/office/powerpoint/2010/main" val="920445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22</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7"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MIARY HARTOWNOŚCI</a:t>
            </a:r>
            <a:endParaRPr lang="en-US" altLang="pl-PL" kern="0" baseline="0" dirty="0">
              <a:solidFill>
                <a:srgbClr val="006600"/>
              </a:solidFill>
            </a:endParaRPr>
          </a:p>
        </p:txBody>
      </p:sp>
      <p:sp>
        <p:nvSpPr>
          <p:cNvPr id="8" name="Prostokąt 7"/>
          <p:cNvSpPr/>
          <p:nvPr/>
        </p:nvSpPr>
        <p:spPr>
          <a:xfrm>
            <a:off x="971600" y="908050"/>
            <a:ext cx="7124700" cy="523875"/>
          </a:xfrm>
          <a:prstGeom prst="rect">
            <a:avLst/>
          </a:prstGeom>
        </p:spPr>
        <p:txBody>
          <a:bodyPr>
            <a:spAutoFit/>
          </a:bodyPr>
          <a:lstStyle/>
          <a:p>
            <a:pPr algn="ctr" eaLnBrk="1" hangingPunct="1">
              <a:buFont typeface="Wingdings" pitchFamily="2" charset="2"/>
              <a:buNone/>
              <a:defRPr/>
            </a:pPr>
            <a:r>
              <a:rPr lang="pl-PL" sz="1400" i="1" kern="0" baseline="0" dirty="0">
                <a:solidFill>
                  <a:srgbClr val="FF0000"/>
                </a:solidFill>
                <a:latin typeface="Arial" charset="0"/>
              </a:rPr>
              <a:t>Wszystko co opóźnia przemianę austenitu w perlit, ferryt, </a:t>
            </a:r>
            <a:br>
              <a:rPr lang="pl-PL" sz="1400" i="1" kern="0" baseline="0" dirty="0">
                <a:solidFill>
                  <a:srgbClr val="FF0000"/>
                </a:solidFill>
                <a:latin typeface="Arial" charset="0"/>
              </a:rPr>
            </a:br>
            <a:r>
              <a:rPr lang="pl-PL" sz="1400" i="1" kern="0" baseline="0" dirty="0">
                <a:solidFill>
                  <a:srgbClr val="FF0000"/>
                </a:solidFill>
                <a:latin typeface="Arial" charset="0"/>
              </a:rPr>
              <a:t>bainit zwiększa hartowność</a:t>
            </a:r>
          </a:p>
        </p:txBody>
      </p:sp>
      <p:sp>
        <p:nvSpPr>
          <p:cNvPr id="10" name="Slide Number Placeholder 3"/>
          <p:cNvSpPr txBox="1">
            <a:spLocks/>
          </p:cNvSpPr>
          <p:nvPr/>
        </p:nvSpPr>
        <p:spPr bwMode="auto">
          <a:xfrm>
            <a:off x="7670800" y="7321550"/>
            <a:ext cx="1181100" cy="355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pl-PL"/>
            </a:defPPr>
            <a:lvl1pPr algn="r" rtl="0" fontAlgn="base">
              <a:spcBef>
                <a:spcPct val="20000"/>
              </a:spcBef>
              <a:spcAft>
                <a:spcPct val="0"/>
              </a:spcAft>
              <a:buChar char="•"/>
              <a:defRPr sz="2400" b="0" kern="1200" baseline="0">
                <a:solidFill>
                  <a:schemeClr val="tx1"/>
                </a:solidFill>
                <a:latin typeface="Verdana" pitchFamily="34" charset="0"/>
                <a:ea typeface="+mn-ea"/>
                <a:cs typeface="+mn-cs"/>
              </a:defRPr>
            </a:lvl1pPr>
            <a:lvl2pPr marL="742950" indent="-285750" algn="ctr" rtl="0" fontAlgn="base">
              <a:spcBef>
                <a:spcPct val="20000"/>
              </a:spcBef>
              <a:spcAft>
                <a:spcPct val="0"/>
              </a:spcAft>
              <a:buChar char="–"/>
              <a:defRPr sz="2200" b="1" kern="1200" baseline="36000">
                <a:solidFill>
                  <a:schemeClr val="tx1"/>
                </a:solidFill>
                <a:latin typeface="Verdana" pitchFamily="34" charset="0"/>
                <a:ea typeface="+mn-ea"/>
                <a:cs typeface="+mn-cs"/>
              </a:defRPr>
            </a:lvl2pPr>
            <a:lvl3pPr marL="1143000" indent="-228600" algn="ctr" rtl="0" fontAlgn="base">
              <a:spcBef>
                <a:spcPct val="20000"/>
              </a:spcBef>
              <a:spcAft>
                <a:spcPct val="0"/>
              </a:spcAft>
              <a:buChar char="•"/>
              <a:defRPr sz="2000" b="1" kern="1200" baseline="36000">
                <a:solidFill>
                  <a:schemeClr val="tx1"/>
                </a:solidFill>
                <a:latin typeface="Verdana" pitchFamily="34" charset="0"/>
                <a:ea typeface="+mn-ea"/>
                <a:cs typeface="+mn-cs"/>
              </a:defRPr>
            </a:lvl3pPr>
            <a:lvl4pPr marL="1600200" indent="-228600" algn="ctr" rtl="0" fontAlgn="base">
              <a:spcBef>
                <a:spcPct val="20000"/>
              </a:spcBef>
              <a:spcAft>
                <a:spcPct val="0"/>
              </a:spcAft>
              <a:buChar char="–"/>
              <a:defRPr sz="1900" b="1" kern="1200" baseline="36000">
                <a:solidFill>
                  <a:schemeClr val="tx1"/>
                </a:solidFill>
                <a:latin typeface="Verdana" pitchFamily="34" charset="0"/>
                <a:ea typeface="+mn-ea"/>
                <a:cs typeface="+mn-cs"/>
              </a:defRPr>
            </a:lvl4pPr>
            <a:lvl5pPr marL="2057400" indent="-228600" algn="ctr" rtl="0" fontAlgn="base">
              <a:spcBef>
                <a:spcPct val="20000"/>
              </a:spcBef>
              <a:spcAft>
                <a:spcPct val="0"/>
              </a:spcAft>
              <a:buChar char="»"/>
              <a:defRPr sz="1600" b="1" kern="1200" baseline="36000">
                <a:solidFill>
                  <a:schemeClr val="tx1"/>
                </a:solidFill>
                <a:latin typeface="Verdana" pitchFamily="34" charset="0"/>
                <a:ea typeface="+mn-ea"/>
                <a:cs typeface="+mn-cs"/>
              </a:defRPr>
            </a:lvl5pPr>
            <a:lvl6pPr marL="25146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6pPr>
            <a:lvl7pPr marL="29718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7pPr>
            <a:lvl8pPr marL="34290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8pPr>
            <a:lvl9pPr marL="38862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9pPr>
          </a:lstStyle>
          <a:p>
            <a:pPr>
              <a:spcBef>
                <a:spcPct val="0"/>
              </a:spcBef>
              <a:buFontTx/>
              <a:buNone/>
            </a:pPr>
            <a:fld id="{B4331726-1CE7-48A5-99AA-C96F9166B889}" type="slidenum">
              <a:rPr lang="en-US" altLang="pl-PL" sz="1400" smtClean="0"/>
              <a:pPr>
                <a:spcBef>
                  <a:spcPct val="0"/>
                </a:spcBef>
                <a:buFontTx/>
                <a:buNone/>
              </a:pPr>
              <a:t>22</a:t>
            </a:fld>
            <a:endParaRPr lang="en-US" altLang="pl-PL" sz="1400"/>
          </a:p>
        </p:txBody>
      </p:sp>
      <p:sp>
        <p:nvSpPr>
          <p:cNvPr id="11" name="Prostokąt 2"/>
          <p:cNvSpPr>
            <a:spLocks noChangeArrowheads="1"/>
          </p:cNvSpPr>
          <p:nvPr/>
        </p:nvSpPr>
        <p:spPr bwMode="auto">
          <a:xfrm>
            <a:off x="-23813" y="1458913"/>
            <a:ext cx="9144001"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r>
              <a:rPr lang="pl-PL" altLang="pl-PL" sz="1400" baseline="0">
                <a:solidFill>
                  <a:srgbClr val="FF0000"/>
                </a:solidFill>
                <a:latin typeface="Arial" pitchFamily="34" charset="0"/>
              </a:rPr>
              <a:t>Krzywa Jominy </a:t>
            </a:r>
            <a:r>
              <a:rPr lang="pl-PL" altLang="pl-PL" sz="1400" baseline="0">
                <a:latin typeface="Arial" pitchFamily="34" charset="0"/>
              </a:rPr>
              <a:t>dotyczy konkretnego wytopu stali (konkretnego składu chemicznego). Ponieważ skład chemiczny stali silnie wpływa na hartowność, dla poszczególnych gatunków stali wyznacza się szereg krzywych Jominy (dla składów chemicznych mieszczących się w zakresie przewidzianym normą),uzyskując tzw. </a:t>
            </a:r>
            <a:r>
              <a:rPr lang="pl-PL" altLang="pl-PL" sz="1400" baseline="0">
                <a:solidFill>
                  <a:srgbClr val="FF0000"/>
                </a:solidFill>
                <a:latin typeface="Arial" pitchFamily="34" charset="0"/>
              </a:rPr>
              <a:t>pasma hartowności </a:t>
            </a:r>
            <a:r>
              <a:rPr lang="pl-PL" altLang="pl-PL" sz="1400" baseline="0">
                <a:latin typeface="Arial" pitchFamily="34" charset="0"/>
              </a:rPr>
              <a:t>.</a:t>
            </a:r>
          </a:p>
        </p:txBody>
      </p:sp>
      <p:pic>
        <p:nvPicPr>
          <p:cNvPr id="12" name="Picture 6" descr="7_16"/>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356100" y="2349500"/>
            <a:ext cx="437197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az 12" descr="Obraz zawierający zabawka&#10;&#10;Opis wygenerowany automatycznie">
            <a:extLst>
              <a:ext uri="{FF2B5EF4-FFF2-40B4-BE49-F238E27FC236}">
                <a16:creationId xmlns:a16="http://schemas.microsoft.com/office/drawing/2014/main" id="{C6A4CE1A-472F-A648-8CD0-9C04C77EE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Tree>
    <p:extLst>
      <p:ext uri="{BB962C8B-B14F-4D97-AF65-F5344CB8AC3E}">
        <p14:creationId xmlns:p14="http://schemas.microsoft.com/office/powerpoint/2010/main" val="306034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23</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7"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MIARY HARTOWNOŚCI</a:t>
            </a:r>
            <a:endParaRPr lang="en-US" altLang="pl-PL" kern="0" baseline="0" dirty="0">
              <a:solidFill>
                <a:srgbClr val="006600"/>
              </a:solidFill>
            </a:endParaRPr>
          </a:p>
        </p:txBody>
      </p:sp>
      <p:sp>
        <p:nvSpPr>
          <p:cNvPr id="8" name="Prostokąt 7"/>
          <p:cNvSpPr/>
          <p:nvPr/>
        </p:nvSpPr>
        <p:spPr>
          <a:xfrm>
            <a:off x="971600" y="908050"/>
            <a:ext cx="7124700" cy="523875"/>
          </a:xfrm>
          <a:prstGeom prst="rect">
            <a:avLst/>
          </a:prstGeom>
        </p:spPr>
        <p:txBody>
          <a:bodyPr>
            <a:spAutoFit/>
          </a:bodyPr>
          <a:lstStyle/>
          <a:p>
            <a:pPr algn="ctr" eaLnBrk="1" hangingPunct="1">
              <a:buFont typeface="Wingdings" pitchFamily="2" charset="2"/>
              <a:buNone/>
              <a:defRPr/>
            </a:pPr>
            <a:r>
              <a:rPr lang="pl-PL" sz="1400" i="1" kern="0" baseline="0" dirty="0">
                <a:solidFill>
                  <a:srgbClr val="FF0000"/>
                </a:solidFill>
                <a:latin typeface="Arial" charset="0"/>
              </a:rPr>
              <a:t>Wszystko co opóźnia przemianę austenitu w perlit, ferryt, </a:t>
            </a:r>
            <a:br>
              <a:rPr lang="pl-PL" sz="1400" i="1" kern="0" baseline="0" dirty="0">
                <a:solidFill>
                  <a:srgbClr val="FF0000"/>
                </a:solidFill>
                <a:latin typeface="Arial" charset="0"/>
              </a:rPr>
            </a:br>
            <a:r>
              <a:rPr lang="pl-PL" sz="1400" i="1" kern="0" baseline="0" dirty="0">
                <a:solidFill>
                  <a:srgbClr val="FF0000"/>
                </a:solidFill>
                <a:latin typeface="Arial" charset="0"/>
              </a:rPr>
              <a:t>bainit zwiększa hartowność</a:t>
            </a:r>
          </a:p>
        </p:txBody>
      </p:sp>
      <p:sp>
        <p:nvSpPr>
          <p:cNvPr id="10" name="Prostokąt 1"/>
          <p:cNvSpPr>
            <a:spLocks noChangeArrowheads="1"/>
          </p:cNvSpPr>
          <p:nvPr/>
        </p:nvSpPr>
        <p:spPr bwMode="auto">
          <a:xfrm>
            <a:off x="0" y="1824038"/>
            <a:ext cx="91440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r>
              <a:rPr lang="pl-PL" altLang="pl-PL" sz="1900" baseline="0" dirty="0">
                <a:solidFill>
                  <a:srgbClr val="FF0000"/>
                </a:solidFill>
                <a:latin typeface="Arial" pitchFamily="34" charset="0"/>
              </a:rPr>
              <a:t>Metoda obliczeniowa Grossmanna </a:t>
            </a:r>
            <a:r>
              <a:rPr lang="pl-PL" altLang="pl-PL" sz="1900" baseline="0" dirty="0">
                <a:latin typeface="Arial" pitchFamily="34" charset="0"/>
              </a:rPr>
              <a:t>– pozwala na obliczenie idealnej średnicy krytycznej </a:t>
            </a:r>
            <a:r>
              <a:rPr lang="pl-PL" altLang="pl-PL" sz="1900" baseline="0" dirty="0" err="1">
                <a:latin typeface="Arial" pitchFamily="34" charset="0"/>
              </a:rPr>
              <a:t>D</a:t>
            </a:r>
            <a:r>
              <a:rPr lang="pl-PL" altLang="pl-PL" sz="1900" baseline="-25000" dirty="0" err="1">
                <a:latin typeface="Arial" pitchFamily="34" charset="0"/>
              </a:rPr>
              <a:t>ik</a:t>
            </a:r>
            <a:r>
              <a:rPr lang="pl-PL" altLang="pl-PL" sz="1900" baseline="0" dirty="0">
                <a:latin typeface="Arial" pitchFamily="34" charset="0"/>
              </a:rPr>
              <a:t> na podstawie składu chemicznego i wielkości ziarna austenitu:</a:t>
            </a:r>
          </a:p>
          <a:p>
            <a:pPr>
              <a:spcBef>
                <a:spcPct val="0"/>
              </a:spcBef>
              <a:buFontTx/>
              <a:buNone/>
            </a:pPr>
            <a:r>
              <a:rPr lang="pl-PL" altLang="pl-PL" sz="1900" baseline="0" dirty="0">
                <a:latin typeface="Arial" pitchFamily="34" charset="0"/>
              </a:rPr>
              <a:t> </a:t>
            </a:r>
          </a:p>
          <a:p>
            <a:pPr>
              <a:spcBef>
                <a:spcPct val="0"/>
              </a:spcBef>
              <a:buFontTx/>
              <a:buNone/>
            </a:pPr>
            <a:r>
              <a:rPr lang="pl-PL" altLang="pl-PL" sz="1900" baseline="0" dirty="0">
                <a:latin typeface="Arial" pitchFamily="34" charset="0"/>
              </a:rPr>
              <a:t>			</a:t>
            </a:r>
            <a:r>
              <a:rPr lang="pl-PL" altLang="pl-PL" sz="1900" baseline="0" dirty="0" err="1">
                <a:latin typeface="Arial" pitchFamily="34" charset="0"/>
              </a:rPr>
              <a:t>D</a:t>
            </a:r>
            <a:r>
              <a:rPr lang="pl-PL" altLang="pl-PL" sz="1900" baseline="-25000" dirty="0" err="1">
                <a:latin typeface="Arial" pitchFamily="34" charset="0"/>
              </a:rPr>
              <a:t>ik</a:t>
            </a:r>
            <a:r>
              <a:rPr lang="pl-PL" altLang="pl-PL" sz="1900" baseline="0" dirty="0">
                <a:latin typeface="Arial" pitchFamily="34" charset="0"/>
              </a:rPr>
              <a:t> = D</a:t>
            </a:r>
            <a:r>
              <a:rPr lang="pl-PL" altLang="pl-PL" sz="1900" baseline="-25000" dirty="0">
                <a:latin typeface="Arial" pitchFamily="34" charset="0"/>
              </a:rPr>
              <a:t>p</a:t>
            </a:r>
            <a:r>
              <a:rPr lang="pl-PL" altLang="pl-PL" sz="1900" baseline="0" dirty="0">
                <a:latin typeface="Arial" pitchFamily="34" charset="0"/>
              </a:rPr>
              <a:t>·f</a:t>
            </a:r>
            <a:r>
              <a:rPr lang="pl-PL" altLang="pl-PL" sz="1900" baseline="-25000" dirty="0">
                <a:latin typeface="Arial" pitchFamily="34" charset="0"/>
              </a:rPr>
              <a:t>1</a:t>
            </a:r>
            <a:r>
              <a:rPr lang="pl-PL" altLang="pl-PL" sz="1900" baseline="0" dirty="0">
                <a:latin typeface="Arial" pitchFamily="34" charset="0"/>
              </a:rPr>
              <a:t>·f</a:t>
            </a:r>
            <a:r>
              <a:rPr lang="pl-PL" altLang="pl-PL" sz="1900" baseline="-25000" dirty="0">
                <a:latin typeface="Arial" pitchFamily="34" charset="0"/>
              </a:rPr>
              <a:t>2</a:t>
            </a:r>
            <a:r>
              <a:rPr lang="pl-PL" altLang="pl-PL" sz="1900" baseline="0" dirty="0">
                <a:latin typeface="Arial" pitchFamily="34" charset="0"/>
              </a:rPr>
              <a:t>·f</a:t>
            </a:r>
            <a:r>
              <a:rPr lang="pl-PL" altLang="pl-PL" sz="1900" baseline="-25000" dirty="0">
                <a:latin typeface="Arial" pitchFamily="34" charset="0"/>
              </a:rPr>
              <a:t>3</a:t>
            </a:r>
            <a:r>
              <a:rPr lang="pl-PL" altLang="pl-PL" sz="1900" baseline="0" dirty="0">
                <a:latin typeface="Arial" pitchFamily="34" charset="0"/>
              </a:rPr>
              <a:t>·.......f</a:t>
            </a:r>
            <a:r>
              <a:rPr lang="pl-PL" altLang="pl-PL" sz="1900" baseline="-25000" dirty="0">
                <a:latin typeface="Arial" pitchFamily="34" charset="0"/>
              </a:rPr>
              <a:t>i</a:t>
            </a:r>
            <a:r>
              <a:rPr lang="pl-PL" altLang="pl-PL" sz="1900" baseline="0" dirty="0">
                <a:latin typeface="Arial" pitchFamily="34" charset="0"/>
              </a:rPr>
              <a:t> 		</a:t>
            </a:r>
          </a:p>
          <a:p>
            <a:pPr>
              <a:spcBef>
                <a:spcPct val="0"/>
              </a:spcBef>
              <a:buFontTx/>
              <a:buNone/>
            </a:pPr>
            <a:endParaRPr lang="pl-PL" altLang="pl-PL" sz="1900" baseline="0" dirty="0">
              <a:latin typeface="Arial" pitchFamily="34" charset="0"/>
            </a:endParaRPr>
          </a:p>
          <a:p>
            <a:pPr>
              <a:spcBef>
                <a:spcPct val="0"/>
              </a:spcBef>
              <a:buFontTx/>
              <a:buNone/>
            </a:pPr>
            <a:r>
              <a:rPr lang="pl-PL" altLang="pl-PL" sz="1900" baseline="0" dirty="0">
                <a:latin typeface="Arial" pitchFamily="34" charset="0"/>
              </a:rPr>
              <a:t>gdzie: </a:t>
            </a:r>
          </a:p>
          <a:p>
            <a:pPr>
              <a:spcBef>
                <a:spcPct val="0"/>
              </a:spcBef>
              <a:buFontTx/>
              <a:buNone/>
            </a:pPr>
            <a:r>
              <a:rPr lang="pl-PL" altLang="pl-PL" sz="1900" baseline="0" dirty="0" err="1">
                <a:latin typeface="Arial" pitchFamily="34" charset="0"/>
              </a:rPr>
              <a:t>D</a:t>
            </a:r>
            <a:r>
              <a:rPr lang="pl-PL" altLang="pl-PL" sz="1900" baseline="-25000" dirty="0" err="1">
                <a:latin typeface="Arial" pitchFamily="34" charset="0"/>
              </a:rPr>
              <a:t>p</a:t>
            </a:r>
            <a:r>
              <a:rPr lang="pl-PL" altLang="pl-PL" sz="1900" baseline="-25000" dirty="0">
                <a:latin typeface="Arial" pitchFamily="34" charset="0"/>
              </a:rPr>
              <a:t> </a:t>
            </a:r>
            <a:r>
              <a:rPr lang="pl-PL" altLang="pl-PL" sz="1900" baseline="0" dirty="0">
                <a:latin typeface="Arial" pitchFamily="34" charset="0"/>
              </a:rPr>
              <a:t>– tzw. </a:t>
            </a:r>
            <a:r>
              <a:rPr lang="pl-PL" altLang="pl-PL" sz="1900" baseline="0" dirty="0">
                <a:solidFill>
                  <a:srgbClr val="FF0000"/>
                </a:solidFill>
                <a:latin typeface="Arial" pitchFamily="34" charset="0"/>
              </a:rPr>
              <a:t>średnica podstawowa</a:t>
            </a:r>
            <a:r>
              <a:rPr lang="pl-PL" altLang="pl-PL" sz="1900" baseline="0" dirty="0">
                <a:latin typeface="Arial" pitchFamily="34" charset="0"/>
              </a:rPr>
              <a:t>, zależna od wielkości ziarna austenitu i stężenia węgla,</a:t>
            </a:r>
          </a:p>
          <a:p>
            <a:pPr>
              <a:spcBef>
                <a:spcPct val="0"/>
              </a:spcBef>
              <a:buFontTx/>
              <a:buNone/>
            </a:pPr>
            <a:endParaRPr lang="pl-PL" altLang="pl-PL" sz="1900" baseline="0" dirty="0">
              <a:latin typeface="Arial" pitchFamily="34" charset="0"/>
            </a:endParaRPr>
          </a:p>
          <a:p>
            <a:pPr>
              <a:spcBef>
                <a:spcPct val="0"/>
              </a:spcBef>
              <a:buFontTx/>
              <a:buNone/>
            </a:pPr>
            <a:r>
              <a:rPr lang="pl-PL" altLang="pl-PL" sz="1900" baseline="0" dirty="0">
                <a:latin typeface="Arial" pitchFamily="34" charset="0"/>
              </a:rPr>
              <a:t>f</a:t>
            </a:r>
            <a:r>
              <a:rPr lang="pl-PL" altLang="pl-PL" sz="1900" baseline="-25000" dirty="0">
                <a:latin typeface="Arial" pitchFamily="34" charset="0"/>
              </a:rPr>
              <a:t>1</a:t>
            </a:r>
            <a:r>
              <a:rPr lang="pl-PL" altLang="pl-PL" sz="1900" baseline="0" dirty="0">
                <a:latin typeface="Arial" pitchFamily="34" charset="0"/>
              </a:rPr>
              <a:t>, f</a:t>
            </a:r>
            <a:r>
              <a:rPr lang="pl-PL" altLang="pl-PL" sz="1900" baseline="-25000" dirty="0">
                <a:latin typeface="Arial" pitchFamily="34" charset="0"/>
              </a:rPr>
              <a:t>2</a:t>
            </a:r>
            <a:r>
              <a:rPr lang="pl-PL" altLang="pl-PL" sz="1900" baseline="0" dirty="0">
                <a:latin typeface="Arial" pitchFamily="34" charset="0"/>
              </a:rPr>
              <a:t>,…, f</a:t>
            </a:r>
            <a:r>
              <a:rPr lang="pl-PL" altLang="pl-PL" sz="1900" baseline="-25000" dirty="0">
                <a:latin typeface="Arial" pitchFamily="34" charset="0"/>
              </a:rPr>
              <a:t>i </a:t>
            </a:r>
            <a:r>
              <a:rPr lang="pl-PL" altLang="pl-PL" sz="1900" baseline="0" dirty="0">
                <a:latin typeface="Arial" pitchFamily="34" charset="0"/>
              </a:rPr>
              <a:t>– </a:t>
            </a:r>
            <a:r>
              <a:rPr lang="pl-PL" altLang="pl-PL" sz="1900" baseline="0" dirty="0">
                <a:solidFill>
                  <a:srgbClr val="FF0000"/>
                </a:solidFill>
                <a:latin typeface="Arial" pitchFamily="34" charset="0"/>
              </a:rPr>
              <a:t>współczynniki hartowności </a:t>
            </a:r>
            <a:r>
              <a:rPr lang="pl-PL" altLang="pl-PL" sz="1900" baseline="0" dirty="0">
                <a:latin typeface="Arial" pitchFamily="34" charset="0"/>
              </a:rPr>
              <a:t>poszczególnych pierwiastków stopowych, przy czym f = 1 </a:t>
            </a:r>
            <a:r>
              <a:rPr lang="pl-PL" altLang="pl-PL" sz="1900" baseline="0" dirty="0">
                <a:latin typeface="Arial" pitchFamily="34" charset="0"/>
                <a:sym typeface="Symbol" pitchFamily="18" charset="2"/>
              </a:rPr>
              <a:t></a:t>
            </a:r>
            <a:r>
              <a:rPr lang="pl-PL" altLang="pl-PL" sz="1900" baseline="0" dirty="0">
                <a:latin typeface="Arial" pitchFamily="34" charset="0"/>
              </a:rPr>
              <a:t> </a:t>
            </a:r>
            <a:r>
              <a:rPr lang="pl-PL" altLang="pl-PL" sz="1900" baseline="0" dirty="0" err="1">
                <a:latin typeface="Arial" pitchFamily="34" charset="0"/>
              </a:rPr>
              <a:t>a·x</a:t>
            </a:r>
            <a:r>
              <a:rPr lang="pl-PL" altLang="pl-PL" sz="1900" baseline="0" dirty="0">
                <a:latin typeface="Arial" pitchFamily="34" charset="0"/>
              </a:rPr>
              <a:t>					</a:t>
            </a:r>
          </a:p>
          <a:p>
            <a:pPr>
              <a:spcBef>
                <a:spcPct val="0"/>
              </a:spcBef>
              <a:buFontTx/>
              <a:buNone/>
            </a:pPr>
            <a:endParaRPr lang="pl-PL" altLang="pl-PL" sz="1900" baseline="0" dirty="0">
              <a:latin typeface="Arial" pitchFamily="34" charset="0"/>
            </a:endParaRPr>
          </a:p>
          <a:p>
            <a:pPr>
              <a:spcBef>
                <a:spcPct val="0"/>
              </a:spcBef>
              <a:buFontTx/>
              <a:buNone/>
            </a:pPr>
            <a:r>
              <a:rPr lang="pl-PL" altLang="pl-PL" sz="1900" baseline="0" dirty="0">
                <a:latin typeface="Arial" pitchFamily="34" charset="0"/>
              </a:rPr>
              <a:t>gdzie: x – stężenie pierwiastka stopowego, </a:t>
            </a:r>
          </a:p>
          <a:p>
            <a:pPr>
              <a:spcBef>
                <a:spcPct val="0"/>
              </a:spcBef>
              <a:buFontTx/>
              <a:buNone/>
            </a:pPr>
            <a:r>
              <a:rPr lang="pl-PL" altLang="pl-PL" sz="1900" baseline="0" dirty="0">
                <a:latin typeface="Arial" pitchFamily="34" charset="0"/>
              </a:rPr>
              <a:t>           a – stała empiryczna</a:t>
            </a:r>
          </a:p>
        </p:txBody>
      </p:sp>
      <p:pic>
        <p:nvPicPr>
          <p:cNvPr id="11" name="Obraz 10" descr="Obraz zawierający zabawka&#10;&#10;Opis wygenerowany automatycznie">
            <a:extLst>
              <a:ext uri="{FF2B5EF4-FFF2-40B4-BE49-F238E27FC236}">
                <a16:creationId xmlns:a16="http://schemas.microsoft.com/office/drawing/2014/main" id="{7CB62BC2-8DBC-D94A-B947-51DECA52A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Tree>
    <p:extLst>
      <p:ext uri="{BB962C8B-B14F-4D97-AF65-F5344CB8AC3E}">
        <p14:creationId xmlns:p14="http://schemas.microsoft.com/office/powerpoint/2010/main" val="1937389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24</a:t>
            </a:fld>
            <a:endParaRPr lang="en-US" altLang="pl-PL" sz="1400"/>
          </a:p>
        </p:txBody>
      </p:sp>
      <p:pic>
        <p:nvPicPr>
          <p:cNvPr id="9" name="Obraz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984" y="0"/>
            <a:ext cx="1876016" cy="1440000"/>
          </a:xfrm>
          <a:prstGeom prst="rect">
            <a:avLst/>
          </a:prstGeom>
        </p:spPr>
      </p:pic>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10"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HARTOWANIE</a:t>
            </a:r>
            <a:endParaRPr lang="en-US" altLang="pl-PL" kern="0" baseline="0" dirty="0">
              <a:solidFill>
                <a:srgbClr val="006600"/>
              </a:solidFill>
            </a:endParaRPr>
          </a:p>
        </p:txBody>
      </p:sp>
      <p:sp>
        <p:nvSpPr>
          <p:cNvPr id="6" name="Prostokąt 1"/>
          <p:cNvSpPr>
            <a:spLocks noChangeArrowheads="1"/>
          </p:cNvSpPr>
          <p:nvPr/>
        </p:nvSpPr>
        <p:spPr bwMode="auto">
          <a:xfrm>
            <a:off x="0" y="1928813"/>
            <a:ext cx="91440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r>
              <a:rPr lang="pl-PL" altLang="pl-PL" sz="1900" baseline="0">
                <a:latin typeface="Arial" pitchFamily="34" charset="0"/>
              </a:rPr>
              <a:t>Rozróżnia się hartowanie </a:t>
            </a:r>
            <a:r>
              <a:rPr lang="pl-PL" altLang="pl-PL" sz="1900" i="1" baseline="0">
                <a:solidFill>
                  <a:srgbClr val="FF0000"/>
                </a:solidFill>
                <a:latin typeface="Arial" pitchFamily="34" charset="0"/>
              </a:rPr>
              <a:t>objętościowe</a:t>
            </a:r>
            <a:r>
              <a:rPr lang="pl-PL" altLang="pl-PL" sz="1900" baseline="0">
                <a:latin typeface="Arial" pitchFamily="34" charset="0"/>
              </a:rPr>
              <a:t> i </a:t>
            </a:r>
            <a:r>
              <a:rPr lang="pl-PL" altLang="pl-PL" sz="1900" i="1" baseline="0">
                <a:solidFill>
                  <a:srgbClr val="FF0000"/>
                </a:solidFill>
                <a:latin typeface="Arial" pitchFamily="34" charset="0"/>
              </a:rPr>
              <a:t>powierzchniowe</a:t>
            </a:r>
            <a:r>
              <a:rPr lang="pl-PL" altLang="pl-PL" sz="1900" baseline="0">
                <a:latin typeface="Arial" pitchFamily="34" charset="0"/>
              </a:rPr>
              <a:t>.  </a:t>
            </a:r>
          </a:p>
          <a:p>
            <a:pPr>
              <a:spcBef>
                <a:spcPct val="0"/>
              </a:spcBef>
              <a:buFontTx/>
              <a:buNone/>
            </a:pPr>
            <a:endParaRPr lang="pl-PL" altLang="pl-PL" sz="1900" baseline="0">
              <a:latin typeface="Arial" pitchFamily="34" charset="0"/>
            </a:endParaRPr>
          </a:p>
          <a:p>
            <a:pPr>
              <a:spcBef>
                <a:spcPct val="0"/>
              </a:spcBef>
              <a:buFontTx/>
              <a:buNone/>
            </a:pPr>
            <a:r>
              <a:rPr lang="pl-PL" altLang="pl-PL" sz="1900" baseline="0">
                <a:latin typeface="Arial" pitchFamily="34" charset="0"/>
              </a:rPr>
              <a:t>Przy hartowaniu </a:t>
            </a:r>
            <a:r>
              <a:rPr lang="pl-PL" altLang="pl-PL" sz="1900" baseline="0">
                <a:solidFill>
                  <a:srgbClr val="FF0000"/>
                </a:solidFill>
                <a:latin typeface="Arial" pitchFamily="34" charset="0"/>
              </a:rPr>
              <a:t>objętościowym</a:t>
            </a:r>
            <a:r>
              <a:rPr lang="pl-PL" altLang="pl-PL" sz="1900" baseline="0">
                <a:latin typeface="Arial" pitchFamily="34" charset="0"/>
              </a:rPr>
              <a:t> austenityzowanie obejmuje całą objętość obrabianego cieplnie przedmiotu a grubość warstwy zahartowanej zależy wyłącznie od własności materiału i szybkości chłodzenia. </a:t>
            </a:r>
          </a:p>
          <a:p>
            <a:pPr>
              <a:spcBef>
                <a:spcPct val="0"/>
              </a:spcBef>
              <a:buFontTx/>
              <a:buNone/>
            </a:pPr>
            <a:endParaRPr lang="pl-PL" altLang="pl-PL" sz="1900" baseline="0">
              <a:latin typeface="Arial" pitchFamily="34" charset="0"/>
            </a:endParaRPr>
          </a:p>
          <a:p>
            <a:pPr>
              <a:spcBef>
                <a:spcPct val="0"/>
              </a:spcBef>
              <a:buFontTx/>
              <a:buNone/>
            </a:pPr>
            <a:endParaRPr lang="pl-PL" altLang="pl-PL" sz="1900" baseline="0">
              <a:latin typeface="Arial" pitchFamily="34" charset="0"/>
            </a:endParaRPr>
          </a:p>
          <a:p>
            <a:pPr>
              <a:spcBef>
                <a:spcPct val="0"/>
              </a:spcBef>
              <a:buFontTx/>
              <a:buNone/>
            </a:pPr>
            <a:r>
              <a:rPr lang="pl-PL" altLang="pl-PL" sz="1900" baseline="0">
                <a:latin typeface="Arial" pitchFamily="34" charset="0"/>
              </a:rPr>
              <a:t>Podczas hartowania </a:t>
            </a:r>
            <a:r>
              <a:rPr lang="pl-PL" altLang="pl-PL" sz="1900" baseline="0">
                <a:solidFill>
                  <a:srgbClr val="FF0000"/>
                </a:solidFill>
                <a:latin typeface="Arial" pitchFamily="34" charset="0"/>
              </a:rPr>
              <a:t>powierzchniowego</a:t>
            </a:r>
            <a:r>
              <a:rPr lang="pl-PL" altLang="pl-PL" sz="1900" baseline="0">
                <a:latin typeface="Arial" pitchFamily="34" charset="0"/>
              </a:rPr>
              <a:t> nagrzewanie jest ograniczone do cienkiej warstwy i to w tych miejscach, które mają być obrobione cieplnie</a:t>
            </a:r>
            <a:r>
              <a:rPr lang="pl-PL" altLang="pl-PL" sz="1900" baseline="0">
                <a:solidFill>
                  <a:srgbClr val="FF3300"/>
                </a:solidFill>
                <a:latin typeface="Arial" pitchFamily="34" charset="0"/>
              </a:rPr>
              <a:t>.</a:t>
            </a:r>
          </a:p>
        </p:txBody>
      </p:sp>
    </p:spTree>
    <p:extLst>
      <p:ext uri="{BB962C8B-B14F-4D97-AF65-F5344CB8AC3E}">
        <p14:creationId xmlns:p14="http://schemas.microsoft.com/office/powerpoint/2010/main" val="3614738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25</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10"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HARTOWANIE</a:t>
            </a:r>
            <a:endParaRPr lang="en-US" altLang="pl-PL" kern="0" baseline="0" dirty="0">
              <a:solidFill>
                <a:srgbClr val="006600"/>
              </a:solidFill>
            </a:endParaRPr>
          </a:p>
        </p:txBody>
      </p:sp>
      <p:pic>
        <p:nvPicPr>
          <p:cNvPr id="6" name="Picture 2" descr="7_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050" y="2924175"/>
            <a:ext cx="464502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p:cNvSpPr txBox="1">
            <a:spLocks/>
          </p:cNvSpPr>
          <p:nvPr/>
        </p:nvSpPr>
        <p:spPr bwMode="auto">
          <a:xfrm>
            <a:off x="7670800" y="7321550"/>
            <a:ext cx="1181100" cy="355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pl-PL"/>
            </a:defPPr>
            <a:lvl1pPr algn="r" rtl="0" fontAlgn="base">
              <a:spcBef>
                <a:spcPct val="20000"/>
              </a:spcBef>
              <a:spcAft>
                <a:spcPct val="0"/>
              </a:spcAft>
              <a:buChar char="•"/>
              <a:defRPr sz="2400" b="0" kern="1200" baseline="0">
                <a:solidFill>
                  <a:schemeClr val="tx1"/>
                </a:solidFill>
                <a:latin typeface="Verdana" pitchFamily="34" charset="0"/>
                <a:ea typeface="+mn-ea"/>
                <a:cs typeface="+mn-cs"/>
              </a:defRPr>
            </a:lvl1pPr>
            <a:lvl2pPr marL="742950" indent="-285750" algn="ctr" rtl="0" fontAlgn="base">
              <a:spcBef>
                <a:spcPct val="20000"/>
              </a:spcBef>
              <a:spcAft>
                <a:spcPct val="0"/>
              </a:spcAft>
              <a:buChar char="–"/>
              <a:defRPr sz="2200" b="1" kern="1200" baseline="36000">
                <a:solidFill>
                  <a:schemeClr val="tx1"/>
                </a:solidFill>
                <a:latin typeface="Verdana" pitchFamily="34" charset="0"/>
                <a:ea typeface="+mn-ea"/>
                <a:cs typeface="+mn-cs"/>
              </a:defRPr>
            </a:lvl2pPr>
            <a:lvl3pPr marL="1143000" indent="-228600" algn="ctr" rtl="0" fontAlgn="base">
              <a:spcBef>
                <a:spcPct val="20000"/>
              </a:spcBef>
              <a:spcAft>
                <a:spcPct val="0"/>
              </a:spcAft>
              <a:buChar char="•"/>
              <a:defRPr sz="2000" b="1" kern="1200" baseline="36000">
                <a:solidFill>
                  <a:schemeClr val="tx1"/>
                </a:solidFill>
                <a:latin typeface="Verdana" pitchFamily="34" charset="0"/>
                <a:ea typeface="+mn-ea"/>
                <a:cs typeface="+mn-cs"/>
              </a:defRPr>
            </a:lvl3pPr>
            <a:lvl4pPr marL="1600200" indent="-228600" algn="ctr" rtl="0" fontAlgn="base">
              <a:spcBef>
                <a:spcPct val="20000"/>
              </a:spcBef>
              <a:spcAft>
                <a:spcPct val="0"/>
              </a:spcAft>
              <a:buChar char="–"/>
              <a:defRPr sz="1900" b="1" kern="1200" baseline="36000">
                <a:solidFill>
                  <a:schemeClr val="tx1"/>
                </a:solidFill>
                <a:latin typeface="Verdana" pitchFamily="34" charset="0"/>
                <a:ea typeface="+mn-ea"/>
                <a:cs typeface="+mn-cs"/>
              </a:defRPr>
            </a:lvl4pPr>
            <a:lvl5pPr marL="2057400" indent="-228600" algn="ctr" rtl="0" fontAlgn="base">
              <a:spcBef>
                <a:spcPct val="20000"/>
              </a:spcBef>
              <a:spcAft>
                <a:spcPct val="0"/>
              </a:spcAft>
              <a:buChar char="»"/>
              <a:defRPr sz="1600" b="1" kern="1200" baseline="36000">
                <a:solidFill>
                  <a:schemeClr val="tx1"/>
                </a:solidFill>
                <a:latin typeface="Verdana" pitchFamily="34" charset="0"/>
                <a:ea typeface="+mn-ea"/>
                <a:cs typeface="+mn-cs"/>
              </a:defRPr>
            </a:lvl5pPr>
            <a:lvl6pPr marL="25146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6pPr>
            <a:lvl7pPr marL="29718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7pPr>
            <a:lvl8pPr marL="34290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8pPr>
            <a:lvl9pPr marL="38862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9pPr>
          </a:lstStyle>
          <a:p>
            <a:pPr>
              <a:spcBef>
                <a:spcPct val="0"/>
              </a:spcBef>
              <a:buFontTx/>
              <a:buNone/>
            </a:pPr>
            <a:fld id="{3746561A-F4C2-4AC9-8068-98DECCCEBCC7}" type="slidenum">
              <a:rPr lang="en-US" altLang="pl-PL" sz="1400" smtClean="0"/>
              <a:pPr>
                <a:spcBef>
                  <a:spcPct val="0"/>
                </a:spcBef>
                <a:buFontTx/>
                <a:buNone/>
              </a:pPr>
              <a:t>25</a:t>
            </a:fld>
            <a:endParaRPr lang="en-US" altLang="pl-PL" sz="1400"/>
          </a:p>
        </p:txBody>
      </p:sp>
      <p:sp>
        <p:nvSpPr>
          <p:cNvPr id="8" name="Prostokąt 1"/>
          <p:cNvSpPr>
            <a:spLocks noChangeArrowheads="1"/>
          </p:cNvSpPr>
          <p:nvPr/>
        </p:nvSpPr>
        <p:spPr bwMode="auto">
          <a:xfrm>
            <a:off x="0" y="1447800"/>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r>
              <a:rPr lang="pl-PL" altLang="pl-PL" sz="1200" baseline="0">
                <a:latin typeface="Arial" pitchFamily="34" charset="0"/>
              </a:rPr>
              <a:t>W ramach hartowania objętościowego wyróżnia się:</a:t>
            </a:r>
          </a:p>
          <a:p>
            <a:pPr>
              <a:spcBef>
                <a:spcPct val="0"/>
              </a:spcBef>
              <a:buFontTx/>
              <a:buNone/>
            </a:pPr>
            <a:r>
              <a:rPr lang="pl-PL" altLang="pl-PL" sz="1200" baseline="0">
                <a:solidFill>
                  <a:srgbClr val="FF0000"/>
                </a:solidFill>
                <a:latin typeface="Arial" pitchFamily="34" charset="0"/>
              </a:rPr>
              <a:t>Hartowanie zwykłe</a:t>
            </a:r>
            <a:r>
              <a:rPr lang="pl-PL" altLang="pl-PL" sz="1200" baseline="0">
                <a:latin typeface="Arial" pitchFamily="34" charset="0"/>
              </a:rPr>
              <a:t>, które polega na ciągłym chłodzeniu przedmiotu w jednym ośrodku chłodzącym od temperatury austenityzowania do temperatury otoczenia (rys. a). Po takim chłodzeniu w przedmiocie tworzą się największe naprężenia hartownicze.</a:t>
            </a:r>
          </a:p>
          <a:p>
            <a:pPr>
              <a:spcBef>
                <a:spcPct val="0"/>
              </a:spcBef>
              <a:buFontTx/>
              <a:buNone/>
            </a:pPr>
            <a:r>
              <a:rPr lang="pl-PL" altLang="pl-PL" sz="1200" baseline="0">
                <a:solidFill>
                  <a:srgbClr val="FF0000"/>
                </a:solidFill>
                <a:latin typeface="Arial" pitchFamily="34" charset="0"/>
              </a:rPr>
              <a:t>Hartowanie stopniowe</a:t>
            </a:r>
            <a:r>
              <a:rPr lang="pl-PL" altLang="pl-PL" sz="1200" baseline="0">
                <a:latin typeface="Arial" pitchFamily="34" charset="0"/>
              </a:rPr>
              <a:t>, które polega na chłodzeniu przedmiotu z przystankiem izotermicznym (rys. b - krzywa 1), które realizuje się zwykle poprzez chłodzenie w stopionych solach o temperaturze wyższej od Ms o ok. 20</a:t>
            </a:r>
            <a:r>
              <a:rPr lang="pl-PL" altLang="pl-PL" sz="1200" baseline="0">
                <a:latin typeface="Arial" pitchFamily="34" charset="0"/>
                <a:sym typeface="Symbol" pitchFamily="18" charset="2"/>
              </a:rPr>
              <a:t></a:t>
            </a:r>
            <a:r>
              <a:rPr lang="pl-PL" altLang="pl-PL" sz="1200" baseline="0">
                <a:latin typeface="Arial" pitchFamily="34" charset="0"/>
              </a:rPr>
              <a:t>40</a:t>
            </a:r>
            <a:r>
              <a:rPr lang="pl-PL" altLang="pl-PL" sz="1200" baseline="30000">
                <a:latin typeface="Arial" pitchFamily="34" charset="0"/>
              </a:rPr>
              <a:t>o</a:t>
            </a:r>
            <a:r>
              <a:rPr lang="pl-PL" altLang="pl-PL" sz="1200" baseline="0">
                <a:latin typeface="Arial" pitchFamily="34" charset="0"/>
              </a:rPr>
              <a:t>C. Przystanek powinien umożliwić tylko wyrównanie temperatury na przekroju, czyli usunąć znaczną część naprężeń termicznych. Po wyjęciu z soli przedmiot dochładza się zwykle w powietrzu do temperatury otoczenia, realizując w nim wyłącznie przemianę martenzytyczną.</a:t>
            </a:r>
          </a:p>
        </p:txBody>
      </p:sp>
      <p:sp>
        <p:nvSpPr>
          <p:cNvPr id="11" name="Prostokąt 2"/>
          <p:cNvSpPr>
            <a:spLocks noChangeArrowheads="1"/>
          </p:cNvSpPr>
          <p:nvPr/>
        </p:nvSpPr>
        <p:spPr bwMode="auto">
          <a:xfrm>
            <a:off x="0" y="4581525"/>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r>
              <a:rPr lang="pl-PL" altLang="pl-PL" sz="1200" baseline="0">
                <a:solidFill>
                  <a:srgbClr val="FF0000"/>
                </a:solidFill>
                <a:latin typeface="Arial" pitchFamily="34" charset="0"/>
              </a:rPr>
              <a:t>Hartowanie przerywane </a:t>
            </a:r>
            <a:r>
              <a:rPr lang="pl-PL" altLang="pl-PL" sz="1200" baseline="0">
                <a:latin typeface="Arial" pitchFamily="34" charset="0"/>
              </a:rPr>
              <a:t>(rys. b - krzywa 2), które polega na chłodzeniu przedmiotu w dwóch ośrodkach np. najpierw w wodzie do temperatury nieco wyższej od Ms a następnie w oleju do temperatury otoczenia. Celem zmiany ośrodka oziębiającego (na wolniej odbierający ciepło) jest wolniejsze chłodzenie w zakresie przemiany martenzytycznej, co zmniejsza naprężenia w hartowanym materiale.</a:t>
            </a:r>
          </a:p>
          <a:p>
            <a:pPr>
              <a:spcBef>
                <a:spcPct val="0"/>
              </a:spcBef>
              <a:buFontTx/>
              <a:buNone/>
            </a:pPr>
            <a:r>
              <a:rPr lang="pl-PL" altLang="pl-PL" sz="1200" baseline="0">
                <a:solidFill>
                  <a:srgbClr val="FF0000"/>
                </a:solidFill>
                <a:latin typeface="Arial" pitchFamily="34" charset="0"/>
              </a:rPr>
              <a:t>Hartowanie bainityczne </a:t>
            </a:r>
            <a:r>
              <a:rPr lang="pl-PL" altLang="pl-PL" sz="1200" baseline="0">
                <a:latin typeface="Arial" pitchFamily="34" charset="0"/>
              </a:rPr>
              <a:t>(rys. c – krzywa 1) polega na chłodzeniu przedmiotu z przystankiem izotermicznym na tyle długim aby mogła zajść przemiana austenitu w bainit dolny (temperatury wyższe od Ms lecz nie przekraczające 350</a:t>
            </a:r>
            <a:r>
              <a:rPr lang="pl-PL" altLang="pl-PL" sz="1200" baseline="30000">
                <a:latin typeface="Arial" pitchFamily="34" charset="0"/>
              </a:rPr>
              <a:t>o</a:t>
            </a:r>
            <a:r>
              <a:rPr lang="pl-PL" altLang="pl-PL" sz="1200" baseline="0">
                <a:latin typeface="Arial" pitchFamily="34" charset="0"/>
              </a:rPr>
              <a:t>C). Minimalizują się wówczas naprężenia termiczne i strukturalne. Hartowanie bainityczne można również realizować przy chłodzeniu ciągłym (rys. c – krzywa 2) lub poprzez przystanek temperatury w zakresie bainitu dolnego, realizując jego utworzenie tylko z części austenitu, resztę przemieniając w martenzyt (rys. c – krzywa 3) . Ta odmiana hartowania bainitycznego nosi angielską nazwę </a:t>
            </a:r>
            <a:r>
              <a:rPr lang="pl-PL" altLang="pl-PL" sz="1200" i="1" baseline="0">
                <a:latin typeface="Arial" pitchFamily="34" charset="0"/>
              </a:rPr>
              <a:t>martempering</a:t>
            </a:r>
            <a:r>
              <a:rPr lang="pl-PL" altLang="pl-PL" sz="1200" baseline="0">
                <a:latin typeface="Arial" pitchFamily="34" charset="0"/>
              </a:rPr>
              <a:t>.</a:t>
            </a:r>
          </a:p>
        </p:txBody>
      </p:sp>
      <p:pic>
        <p:nvPicPr>
          <p:cNvPr id="12" name="Obraz 11" descr="Obraz zawierający zabawka&#10;&#10;Opis wygenerowany automatycznie">
            <a:extLst>
              <a:ext uri="{FF2B5EF4-FFF2-40B4-BE49-F238E27FC236}">
                <a16:creationId xmlns:a16="http://schemas.microsoft.com/office/drawing/2014/main" id="{53559133-33B4-2342-9515-270C7A13D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Tree>
    <p:extLst>
      <p:ext uri="{BB962C8B-B14F-4D97-AF65-F5344CB8AC3E}">
        <p14:creationId xmlns:p14="http://schemas.microsoft.com/office/powerpoint/2010/main" val="1312388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26</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10"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HARTOWANIE</a:t>
            </a:r>
            <a:endParaRPr lang="en-US" altLang="pl-PL" kern="0" baseline="0" dirty="0">
              <a:solidFill>
                <a:srgbClr val="006600"/>
              </a:solidFill>
            </a:endParaRPr>
          </a:p>
        </p:txBody>
      </p:sp>
      <p:sp>
        <p:nvSpPr>
          <p:cNvPr id="6" name="Prostokąt 1"/>
          <p:cNvSpPr>
            <a:spLocks noChangeArrowheads="1"/>
          </p:cNvSpPr>
          <p:nvPr/>
        </p:nvSpPr>
        <p:spPr bwMode="auto">
          <a:xfrm>
            <a:off x="0" y="1628775"/>
            <a:ext cx="9144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r>
              <a:rPr lang="pl-PL" altLang="pl-PL" sz="1600" baseline="0">
                <a:solidFill>
                  <a:srgbClr val="FF0000"/>
                </a:solidFill>
                <a:latin typeface="Arial" pitchFamily="34" charset="0"/>
              </a:rPr>
              <a:t>Hartowanie powierzchniowe </a:t>
            </a:r>
            <a:r>
              <a:rPr lang="pl-PL" altLang="pl-PL" sz="1600" baseline="0">
                <a:latin typeface="Arial" pitchFamily="34" charset="0"/>
              </a:rPr>
              <a:t>polega na szybkim nagrzaniu warstwy wierzchniej przedmiotu do temperatury hartowania i następnie szybkim jej oziębieniu. Nie wywołuje ono zatem dużych naprężeń i odkształceń termicznych. W zależności od sposobu nagrzewania rozróżnia się hartowanie </a:t>
            </a:r>
            <a:r>
              <a:rPr lang="pl-PL" altLang="pl-PL" sz="1600" baseline="0">
                <a:solidFill>
                  <a:srgbClr val="FF0000"/>
                </a:solidFill>
                <a:latin typeface="Arial" pitchFamily="34" charset="0"/>
              </a:rPr>
              <a:t>indukcyjne</a:t>
            </a:r>
            <a:r>
              <a:rPr lang="pl-PL" altLang="pl-PL" sz="1600" baseline="0">
                <a:latin typeface="Arial" pitchFamily="34" charset="0"/>
              </a:rPr>
              <a:t> i </a:t>
            </a:r>
            <a:r>
              <a:rPr lang="pl-PL" altLang="pl-PL" sz="1600" baseline="0">
                <a:solidFill>
                  <a:srgbClr val="FF0000"/>
                </a:solidFill>
                <a:latin typeface="Arial" pitchFamily="34" charset="0"/>
              </a:rPr>
              <a:t>płomieniowe</a:t>
            </a:r>
            <a:r>
              <a:rPr lang="pl-PL" altLang="pl-PL" sz="1600" baseline="0">
                <a:latin typeface="Arial" pitchFamily="34" charset="0"/>
              </a:rPr>
              <a:t>.</a:t>
            </a:r>
          </a:p>
          <a:p>
            <a:pPr>
              <a:spcBef>
                <a:spcPct val="0"/>
              </a:spcBef>
              <a:buFontTx/>
              <a:buNone/>
            </a:pPr>
            <a:endParaRPr lang="pl-PL" altLang="pl-PL" sz="1600" baseline="0">
              <a:latin typeface="Arial" pitchFamily="34" charset="0"/>
            </a:endParaRPr>
          </a:p>
          <a:p>
            <a:pPr>
              <a:spcBef>
                <a:spcPct val="0"/>
              </a:spcBef>
              <a:buFontTx/>
              <a:buNone/>
            </a:pPr>
            <a:r>
              <a:rPr lang="pl-PL" altLang="pl-PL" sz="1600" baseline="0">
                <a:solidFill>
                  <a:srgbClr val="FF0000"/>
                </a:solidFill>
                <a:latin typeface="Arial" pitchFamily="34" charset="0"/>
              </a:rPr>
              <a:t>Hartowanie indukcyjne </a:t>
            </a:r>
            <a:r>
              <a:rPr lang="pl-PL" altLang="pl-PL" sz="1600" baseline="0">
                <a:latin typeface="Arial" pitchFamily="34" charset="0"/>
              </a:rPr>
              <a:t>polega na nagrzaniu warstwy wierzchniej materiału prądem elektrycznym indukowanym przez zmienne pole magnetyczne. Pole magnetyczne jest wytwarzane przez wzbudnik czyli cewkę zasilaną prądem wytwarzanym przez generatory prądu zmiennego. Wzbudniki są najczęściej sprzężone z natryskiwaczami wody lub same są nimi jednocześnie.</a:t>
            </a:r>
          </a:p>
          <a:p>
            <a:pPr>
              <a:spcBef>
                <a:spcPct val="0"/>
              </a:spcBef>
              <a:buFontTx/>
              <a:buNone/>
            </a:pPr>
            <a:endParaRPr lang="pl-PL" altLang="pl-PL" sz="1600" baseline="0">
              <a:latin typeface="Arial" pitchFamily="34" charset="0"/>
            </a:endParaRPr>
          </a:p>
          <a:p>
            <a:pPr>
              <a:spcBef>
                <a:spcPct val="0"/>
              </a:spcBef>
              <a:buFontTx/>
              <a:buNone/>
            </a:pPr>
            <a:endParaRPr lang="pl-PL" altLang="pl-PL" sz="1600" baseline="0">
              <a:latin typeface="Arial" pitchFamily="34" charset="0"/>
            </a:endParaRPr>
          </a:p>
          <a:p>
            <a:pPr>
              <a:spcBef>
                <a:spcPct val="0"/>
              </a:spcBef>
              <a:buFontTx/>
              <a:buNone/>
            </a:pPr>
            <a:endParaRPr lang="pl-PL" altLang="pl-PL" sz="1600" baseline="0">
              <a:latin typeface="Arial" pitchFamily="34" charset="0"/>
            </a:endParaRPr>
          </a:p>
          <a:p>
            <a:pPr>
              <a:spcBef>
                <a:spcPct val="0"/>
              </a:spcBef>
              <a:buFontTx/>
              <a:buNone/>
            </a:pPr>
            <a:endParaRPr lang="pl-PL" altLang="pl-PL" sz="1600" baseline="0">
              <a:latin typeface="Arial" pitchFamily="34" charset="0"/>
            </a:endParaRPr>
          </a:p>
          <a:p>
            <a:pPr>
              <a:spcBef>
                <a:spcPct val="0"/>
              </a:spcBef>
              <a:buFontTx/>
              <a:buNone/>
            </a:pPr>
            <a:endParaRPr lang="pl-PL" altLang="pl-PL" sz="1600" baseline="0">
              <a:latin typeface="Arial" pitchFamily="34" charset="0"/>
            </a:endParaRPr>
          </a:p>
          <a:p>
            <a:pPr>
              <a:spcBef>
                <a:spcPct val="0"/>
              </a:spcBef>
              <a:buFontTx/>
              <a:buNone/>
            </a:pPr>
            <a:endParaRPr lang="pl-PL" altLang="pl-PL" sz="1600" baseline="0">
              <a:latin typeface="Arial" pitchFamily="34" charset="0"/>
            </a:endParaRPr>
          </a:p>
          <a:p>
            <a:pPr>
              <a:spcBef>
                <a:spcPct val="0"/>
              </a:spcBef>
              <a:buFontTx/>
              <a:buNone/>
            </a:pPr>
            <a:endParaRPr lang="pl-PL" altLang="pl-PL" sz="1600" baseline="0">
              <a:latin typeface="Arial" pitchFamily="34" charset="0"/>
            </a:endParaRPr>
          </a:p>
          <a:p>
            <a:pPr>
              <a:spcBef>
                <a:spcPct val="0"/>
              </a:spcBef>
              <a:buFontTx/>
              <a:buNone/>
            </a:pPr>
            <a:r>
              <a:rPr lang="pl-PL" altLang="pl-PL" sz="1600" baseline="0">
                <a:solidFill>
                  <a:srgbClr val="FF0000"/>
                </a:solidFill>
                <a:latin typeface="Arial" pitchFamily="34" charset="0"/>
              </a:rPr>
              <a:t>Hartowanie płomieniowe </a:t>
            </a:r>
            <a:r>
              <a:rPr lang="pl-PL" altLang="pl-PL" sz="1600" baseline="0">
                <a:latin typeface="Arial" pitchFamily="34" charset="0"/>
              </a:rPr>
              <a:t>polega na nagrzaniu powierzchni przedmiotu palnikami gazowymi. Palniki są czasami również sprzężone z natryskiwaczami wody co umożliwia bezpośrednie oziębianie.</a:t>
            </a: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4565650"/>
            <a:ext cx="244475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1338" y="4551363"/>
            <a:ext cx="1846262"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descr="Obraz zawierający zabawka&#10;&#10;Opis wygenerowany automatycznie">
            <a:extLst>
              <a:ext uri="{FF2B5EF4-FFF2-40B4-BE49-F238E27FC236}">
                <a16:creationId xmlns:a16="http://schemas.microsoft.com/office/drawing/2014/main" id="{BA669C63-E251-7248-B682-3F78D450B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Tree>
    <p:extLst>
      <p:ext uri="{BB962C8B-B14F-4D97-AF65-F5344CB8AC3E}">
        <p14:creationId xmlns:p14="http://schemas.microsoft.com/office/powerpoint/2010/main" val="731273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27</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10"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HARTOWANIE</a:t>
            </a:r>
            <a:endParaRPr lang="en-US" altLang="pl-PL" kern="0" baseline="0" dirty="0">
              <a:solidFill>
                <a:srgbClr val="006600"/>
              </a:solidFill>
            </a:endParaRPr>
          </a:p>
        </p:txBody>
      </p:sp>
      <p:pic>
        <p:nvPicPr>
          <p:cNvPr id="11" name="Obraz 10" descr="Obraz zawierający zabawka&#10;&#10;Opis wygenerowany automatycznie">
            <a:extLst>
              <a:ext uri="{FF2B5EF4-FFF2-40B4-BE49-F238E27FC236}">
                <a16:creationId xmlns:a16="http://schemas.microsoft.com/office/drawing/2014/main" id="{BA669C63-E251-7248-B682-3F78D450B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
        <p:nvSpPr>
          <p:cNvPr id="12" name="Prostokąt 11">
            <a:extLst>
              <a:ext uri="{FF2B5EF4-FFF2-40B4-BE49-F238E27FC236}">
                <a16:creationId xmlns:a16="http://schemas.microsoft.com/office/drawing/2014/main" id="{778CC6DD-AB32-3E4F-A5E0-E44A92F10791}"/>
              </a:ext>
            </a:extLst>
          </p:cNvPr>
          <p:cNvSpPr/>
          <p:nvPr/>
        </p:nvSpPr>
        <p:spPr>
          <a:xfrm>
            <a:off x="0" y="6550223"/>
            <a:ext cx="3964162" cy="307777"/>
          </a:xfrm>
          <a:prstGeom prst="rect">
            <a:avLst/>
          </a:prstGeom>
        </p:spPr>
        <p:txBody>
          <a:bodyPr wrap="none">
            <a:spAutoFit/>
          </a:bodyPr>
          <a:lstStyle/>
          <a:p>
            <a:r>
              <a:rPr lang="pl-PL" sz="1400" b="0" baseline="0" dirty="0" err="1">
                <a:solidFill>
                  <a:schemeClr val="accent3"/>
                </a:solidFill>
                <a:latin typeface="Calibri" panose="020F0502020204030204" pitchFamily="34" charset="0"/>
                <a:ea typeface="Calibri" panose="020F0502020204030204" pitchFamily="34" charset="0"/>
                <a:cs typeface="Times New Roman" panose="02020603050405020304" pitchFamily="18" charset="0"/>
              </a:rPr>
              <a:t>https</a:t>
            </a:r>
            <a:r>
              <a:rPr lang="pl-PL" sz="1400" b="0" baseline="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a:t>
            </a:r>
            <a:r>
              <a:rPr lang="pl-PL" sz="1400" b="0" baseline="0" dirty="0" err="1">
                <a:solidFill>
                  <a:schemeClr val="accent3"/>
                </a:solidFill>
                <a:latin typeface="Calibri" panose="020F0502020204030204" pitchFamily="34" charset="0"/>
                <a:ea typeface="Calibri" panose="020F0502020204030204" pitchFamily="34" charset="0"/>
                <a:cs typeface="Times New Roman" panose="02020603050405020304" pitchFamily="18" charset="0"/>
              </a:rPr>
              <a:t>www.youtube.com</a:t>
            </a:r>
            <a:r>
              <a:rPr lang="pl-PL" sz="1400" b="0" baseline="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a:t>
            </a:r>
            <a:r>
              <a:rPr lang="pl-PL" sz="1400" b="0" baseline="0" dirty="0" err="1">
                <a:solidFill>
                  <a:schemeClr val="accent3"/>
                </a:solidFill>
                <a:latin typeface="Calibri" panose="020F0502020204030204" pitchFamily="34" charset="0"/>
                <a:ea typeface="Calibri" panose="020F0502020204030204" pitchFamily="34" charset="0"/>
                <a:cs typeface="Times New Roman" panose="02020603050405020304" pitchFamily="18" charset="0"/>
              </a:rPr>
              <a:t>watch?v</a:t>
            </a:r>
            <a:r>
              <a:rPr lang="pl-PL" sz="1400" b="0" baseline="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=b8Ptfw39ea4</a:t>
            </a:r>
            <a:endParaRPr lang="pl-PL" sz="1400" b="0" baseline="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255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28</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10"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HARTOWANIE</a:t>
            </a:r>
            <a:endParaRPr lang="en-US" altLang="pl-PL" kern="0" baseline="0" dirty="0">
              <a:solidFill>
                <a:srgbClr val="006600"/>
              </a:solidFill>
            </a:endParaRPr>
          </a:p>
        </p:txBody>
      </p:sp>
      <p:pic>
        <p:nvPicPr>
          <p:cNvPr id="11" name="Obraz 10" descr="Obraz zawierający zabawka&#10;&#10;Opis wygenerowany automatycznie">
            <a:extLst>
              <a:ext uri="{FF2B5EF4-FFF2-40B4-BE49-F238E27FC236}">
                <a16:creationId xmlns:a16="http://schemas.microsoft.com/office/drawing/2014/main" id="{BA669C63-E251-7248-B682-3F78D450B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
        <p:nvSpPr>
          <p:cNvPr id="8" name="Prostokąt 7">
            <a:extLst>
              <a:ext uri="{FF2B5EF4-FFF2-40B4-BE49-F238E27FC236}">
                <a16:creationId xmlns:a16="http://schemas.microsoft.com/office/drawing/2014/main" id="{8A0E9463-C533-AC43-AC7A-41E0CF055CAA}"/>
              </a:ext>
            </a:extLst>
          </p:cNvPr>
          <p:cNvSpPr/>
          <p:nvPr/>
        </p:nvSpPr>
        <p:spPr>
          <a:xfrm>
            <a:off x="0" y="6550223"/>
            <a:ext cx="3744038" cy="307777"/>
          </a:xfrm>
          <a:prstGeom prst="rect">
            <a:avLst/>
          </a:prstGeom>
        </p:spPr>
        <p:txBody>
          <a:bodyPr wrap="none">
            <a:spAutoFit/>
          </a:bodyPr>
          <a:lstStyle/>
          <a:p>
            <a:r>
              <a:rPr lang="pl-PL" sz="1400" b="0" baseline="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https</a:t>
            </a:r>
            <a:r>
              <a:rPr lang="pl-PL" sz="1400" b="0" baseline="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pl-PL" sz="1400" b="0" baseline="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www.youtube.com</a:t>
            </a:r>
            <a:r>
              <a:rPr lang="pl-PL" sz="1400" b="0" baseline="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pl-PL" sz="1400" b="0" baseline="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watch?v</a:t>
            </a:r>
            <a:r>
              <a:rPr lang="pl-PL" sz="1400" b="0" baseline="0" dirty="0">
                <a:solidFill>
                  <a:schemeClr val="bg1"/>
                </a:solidFill>
                <a:latin typeface="Calibri" panose="020F0502020204030204" pitchFamily="34" charset="0"/>
                <a:ea typeface="Calibri" panose="020F0502020204030204" pitchFamily="34" charset="0"/>
                <a:cs typeface="Times New Roman" panose="02020603050405020304" pitchFamily="18" charset="0"/>
              </a:rPr>
              <a:t>=48jYTRljKPg</a:t>
            </a:r>
            <a:endParaRPr lang="pl-PL" sz="1400" b="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1153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29</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10"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HARTOWANIE</a:t>
            </a:r>
            <a:endParaRPr lang="en-US" altLang="pl-PL" kern="0" baseline="0" dirty="0">
              <a:solidFill>
                <a:srgbClr val="006600"/>
              </a:solidFill>
            </a:endParaRPr>
          </a:p>
        </p:txBody>
      </p:sp>
      <p:pic>
        <p:nvPicPr>
          <p:cNvPr id="11" name="Obraz 10" descr="Obraz zawierający zabawka&#10;&#10;Opis wygenerowany automatycznie">
            <a:extLst>
              <a:ext uri="{FF2B5EF4-FFF2-40B4-BE49-F238E27FC236}">
                <a16:creationId xmlns:a16="http://schemas.microsoft.com/office/drawing/2014/main" id="{BA669C63-E251-7248-B682-3F78D450B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
        <p:nvSpPr>
          <p:cNvPr id="8" name="Prostokąt 7">
            <a:extLst>
              <a:ext uri="{FF2B5EF4-FFF2-40B4-BE49-F238E27FC236}">
                <a16:creationId xmlns:a16="http://schemas.microsoft.com/office/drawing/2014/main" id="{8A0E9463-C533-AC43-AC7A-41E0CF055CAA}"/>
              </a:ext>
            </a:extLst>
          </p:cNvPr>
          <p:cNvSpPr/>
          <p:nvPr/>
        </p:nvSpPr>
        <p:spPr>
          <a:xfrm>
            <a:off x="3400236" y="4005064"/>
            <a:ext cx="2343527" cy="307777"/>
          </a:xfrm>
          <a:prstGeom prst="rect">
            <a:avLst/>
          </a:prstGeom>
        </p:spPr>
        <p:txBody>
          <a:bodyPr wrap="none">
            <a:spAutoFit/>
          </a:bodyPr>
          <a:lstStyle/>
          <a:p>
            <a:r>
              <a:rPr lang="pl-PL" sz="1400" baseline="0" dirty="0">
                <a:solidFill>
                  <a:srgbClr val="FF0000"/>
                </a:solidFill>
                <a:latin typeface="Calibri" panose="020F0502020204030204" pitchFamily="34" charset="0"/>
                <a:ea typeface="Calibri" panose="020F0502020204030204" pitchFamily="34" charset="0"/>
                <a:cs typeface="Times New Roman" panose="02020603050405020304" pitchFamily="18" charset="0"/>
              </a:rPr>
              <a:t>Skończono wykład 5.XII.2022</a:t>
            </a:r>
            <a:endParaRPr lang="pl-PL" sz="14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789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92EBAC26-67A1-4568-9ED5-D4295E18465C}" type="slidenum">
              <a:rPr lang="en-US" altLang="pl-PL" sz="1400" smtClean="0"/>
              <a:pPr>
                <a:spcBef>
                  <a:spcPct val="0"/>
                </a:spcBef>
                <a:buFontTx/>
                <a:buNone/>
              </a:pPr>
              <a:t>3</a:t>
            </a:fld>
            <a:endParaRPr lang="en-US" altLang="pl-PL" sz="1400"/>
          </a:p>
        </p:txBody>
      </p:sp>
      <p:sp>
        <p:nvSpPr>
          <p:cNvPr id="7" name="Title 1"/>
          <p:cNvSpPr txBox="1">
            <a:spLocks/>
          </p:cNvSpPr>
          <p:nvPr/>
        </p:nvSpPr>
        <p:spPr>
          <a:xfrm>
            <a:off x="1943100" y="1557338"/>
            <a:ext cx="52578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Przemiana martenzytyczna</a:t>
            </a:r>
            <a:endParaRPr lang="en-US" altLang="pl-PL" kern="0" baseline="0" dirty="0">
              <a:solidFill>
                <a:srgbClr val="006600"/>
              </a:solidFill>
            </a:endParaRPr>
          </a:p>
        </p:txBody>
      </p:sp>
      <p:pic>
        <p:nvPicPr>
          <p:cNvPr id="901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2708275"/>
            <a:ext cx="896302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Title 1"/>
          <p:cNvSpPr txBox="1">
            <a:spLocks/>
          </p:cNvSpPr>
          <p:nvPr/>
        </p:nvSpPr>
        <p:spPr>
          <a:xfrm>
            <a:off x="1763713" y="450850"/>
            <a:ext cx="52578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chemeClr val="accent2"/>
                </a:solidFill>
              </a:rPr>
              <a:t>Przemiany… </a:t>
            </a:r>
            <a:endParaRPr lang="en-US" altLang="pl-PL" kern="0" baseline="0" dirty="0">
              <a:solidFill>
                <a:schemeClr val="accent2"/>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84250"/>
            <a:ext cx="602456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Obraz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984" y="0"/>
            <a:ext cx="1876016" cy="1440000"/>
          </a:xfrm>
          <a:prstGeom prst="rect">
            <a:avLst/>
          </a:prstGeom>
        </p:spPr>
      </p:pic>
    </p:spTree>
    <p:extLst>
      <p:ext uri="{BB962C8B-B14F-4D97-AF65-F5344CB8AC3E}">
        <p14:creationId xmlns:p14="http://schemas.microsoft.com/office/powerpoint/2010/main" val="88983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92EBAC26-67A1-4568-9ED5-D4295E18465C}" type="slidenum">
              <a:rPr lang="en-US" altLang="pl-PL" sz="1400" smtClean="0"/>
              <a:pPr>
                <a:spcBef>
                  <a:spcPct val="0"/>
                </a:spcBef>
                <a:buFontTx/>
                <a:buNone/>
              </a:pPr>
              <a:t>4</a:t>
            </a:fld>
            <a:endParaRPr lang="en-US" altLang="pl-PL" sz="1400"/>
          </a:p>
        </p:txBody>
      </p:sp>
      <p:sp>
        <p:nvSpPr>
          <p:cNvPr id="8" name="Title 1"/>
          <p:cNvSpPr txBox="1">
            <a:spLocks/>
          </p:cNvSpPr>
          <p:nvPr/>
        </p:nvSpPr>
        <p:spPr>
          <a:xfrm>
            <a:off x="1763713" y="450850"/>
            <a:ext cx="52578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chemeClr val="accent2"/>
                </a:solidFill>
              </a:rPr>
              <a:t>Przemiany… </a:t>
            </a:r>
            <a:endParaRPr lang="en-US" altLang="pl-PL" kern="0" baseline="0" dirty="0">
              <a:solidFill>
                <a:schemeClr val="accent2"/>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84250"/>
            <a:ext cx="602456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Obraz 9">
            <a:extLst>
              <a:ext uri="{FF2B5EF4-FFF2-40B4-BE49-F238E27FC236}">
                <a16:creationId xmlns:a16="http://schemas.microsoft.com/office/drawing/2014/main" id="{49211A80-00B4-EC4A-8523-189288DD4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7984" y="0"/>
            <a:ext cx="1876016" cy="1440000"/>
          </a:xfrm>
          <a:prstGeom prst="rect">
            <a:avLst/>
          </a:prstGeom>
        </p:spPr>
      </p:pic>
      <p:pic>
        <p:nvPicPr>
          <p:cNvPr id="3" name="Obraz 2" descr="Obraz zawierający tekst, drzewo&#10;&#10;Opis wygenerowany automatycznie">
            <a:extLst>
              <a:ext uri="{FF2B5EF4-FFF2-40B4-BE49-F238E27FC236}">
                <a16:creationId xmlns:a16="http://schemas.microsoft.com/office/drawing/2014/main" id="{540544FA-EBD1-A045-8A61-6C21C0E0C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2953" y="1399114"/>
            <a:ext cx="5937920" cy="5148185"/>
          </a:xfrm>
          <a:prstGeom prst="rect">
            <a:avLst/>
          </a:prstGeom>
        </p:spPr>
      </p:pic>
      <p:sp>
        <p:nvSpPr>
          <p:cNvPr id="11" name="Prostokąt 10">
            <a:extLst>
              <a:ext uri="{FF2B5EF4-FFF2-40B4-BE49-F238E27FC236}">
                <a16:creationId xmlns:a16="http://schemas.microsoft.com/office/drawing/2014/main" id="{20189911-BBCD-7942-9419-68EB5DAFCA1A}"/>
              </a:ext>
            </a:extLst>
          </p:cNvPr>
          <p:cNvSpPr/>
          <p:nvPr/>
        </p:nvSpPr>
        <p:spPr>
          <a:xfrm>
            <a:off x="0" y="6577607"/>
            <a:ext cx="9144000" cy="276999"/>
          </a:xfrm>
          <a:prstGeom prst="rect">
            <a:avLst/>
          </a:prstGeom>
        </p:spPr>
        <p:txBody>
          <a:bodyPr wrap="square">
            <a:spAutoFit/>
          </a:bodyPr>
          <a:lstStyle/>
          <a:p>
            <a:pPr algn="l"/>
            <a:r>
              <a:rPr lang="pl-PL" sz="1200" b="0" baseline="0" dirty="0">
                <a:solidFill>
                  <a:schemeClr val="bg1"/>
                </a:solidFill>
              </a:rPr>
              <a:t>źródło: G. Krauss, R.A. </a:t>
            </a:r>
            <a:r>
              <a:rPr lang="pl-PL" sz="1200" b="0" baseline="0" dirty="0" err="1">
                <a:solidFill>
                  <a:schemeClr val="bg1"/>
                </a:solidFill>
              </a:rPr>
              <a:t>Marder</a:t>
            </a:r>
            <a:r>
              <a:rPr lang="pl-PL" sz="1200" b="0" baseline="0" dirty="0">
                <a:solidFill>
                  <a:schemeClr val="bg1"/>
                </a:solidFill>
              </a:rPr>
              <a:t>  „The </a:t>
            </a:r>
            <a:r>
              <a:rPr lang="pl-PL" sz="1200" b="0" baseline="0" dirty="0" err="1">
                <a:solidFill>
                  <a:schemeClr val="bg1"/>
                </a:solidFill>
              </a:rPr>
              <a:t>morphology</a:t>
            </a:r>
            <a:r>
              <a:rPr lang="pl-PL" sz="1200" b="0" baseline="0" dirty="0">
                <a:solidFill>
                  <a:schemeClr val="bg1"/>
                </a:solidFill>
              </a:rPr>
              <a:t> of </a:t>
            </a:r>
            <a:r>
              <a:rPr lang="pl-PL" sz="1200" b="0" baseline="0" dirty="0" err="1">
                <a:solidFill>
                  <a:schemeClr val="bg1"/>
                </a:solidFill>
              </a:rPr>
              <a:t>martensite</a:t>
            </a:r>
            <a:r>
              <a:rPr lang="pl-PL" sz="1200" b="0" baseline="0" dirty="0">
                <a:solidFill>
                  <a:schemeClr val="bg1"/>
                </a:solidFill>
              </a:rPr>
              <a:t> in iron </a:t>
            </a:r>
            <a:r>
              <a:rPr lang="pl-PL" sz="1200" b="0" baseline="0" dirty="0" err="1">
                <a:solidFill>
                  <a:schemeClr val="bg1"/>
                </a:solidFill>
              </a:rPr>
              <a:t>alloys</a:t>
            </a:r>
            <a:r>
              <a:rPr lang="pl-PL" sz="1200" b="0" baseline="0" dirty="0">
                <a:solidFill>
                  <a:schemeClr val="bg1"/>
                </a:solidFill>
              </a:rPr>
              <a:t>”</a:t>
            </a:r>
          </a:p>
        </p:txBody>
      </p:sp>
    </p:spTree>
    <p:extLst>
      <p:ext uri="{BB962C8B-B14F-4D97-AF65-F5344CB8AC3E}">
        <p14:creationId xmlns:p14="http://schemas.microsoft.com/office/powerpoint/2010/main" val="182435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92EBAC26-67A1-4568-9ED5-D4295E18465C}" type="slidenum">
              <a:rPr lang="en-US" altLang="pl-PL" sz="1400" smtClean="0"/>
              <a:pPr>
                <a:spcBef>
                  <a:spcPct val="0"/>
                </a:spcBef>
                <a:buFontTx/>
                <a:buNone/>
              </a:pPr>
              <a:t>5</a:t>
            </a:fld>
            <a:endParaRPr lang="en-US" altLang="pl-PL" sz="1400"/>
          </a:p>
        </p:txBody>
      </p:sp>
      <p:sp>
        <p:nvSpPr>
          <p:cNvPr id="8" name="Title 1"/>
          <p:cNvSpPr txBox="1">
            <a:spLocks/>
          </p:cNvSpPr>
          <p:nvPr/>
        </p:nvSpPr>
        <p:spPr>
          <a:xfrm>
            <a:off x="1763713" y="450850"/>
            <a:ext cx="52578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chemeClr val="accent2"/>
                </a:solidFill>
              </a:rPr>
              <a:t>Przemiany… </a:t>
            </a:r>
            <a:endParaRPr lang="en-US" altLang="pl-PL" kern="0" baseline="0" dirty="0">
              <a:solidFill>
                <a:schemeClr val="accent2"/>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84250"/>
            <a:ext cx="602456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Obraz 9">
            <a:extLst>
              <a:ext uri="{FF2B5EF4-FFF2-40B4-BE49-F238E27FC236}">
                <a16:creationId xmlns:a16="http://schemas.microsoft.com/office/drawing/2014/main" id="{49211A80-00B4-EC4A-8523-189288DD4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7984" y="0"/>
            <a:ext cx="1876016" cy="1440000"/>
          </a:xfrm>
          <a:prstGeom prst="rect">
            <a:avLst/>
          </a:prstGeom>
        </p:spPr>
      </p:pic>
      <p:sp>
        <p:nvSpPr>
          <p:cNvPr id="6" name="Prostokąt 5">
            <a:extLst>
              <a:ext uri="{FF2B5EF4-FFF2-40B4-BE49-F238E27FC236}">
                <a16:creationId xmlns:a16="http://schemas.microsoft.com/office/drawing/2014/main" id="{377D981B-E272-0946-818A-A271955D4610}"/>
              </a:ext>
            </a:extLst>
          </p:cNvPr>
          <p:cNvSpPr/>
          <p:nvPr/>
        </p:nvSpPr>
        <p:spPr>
          <a:xfrm>
            <a:off x="0" y="6577607"/>
            <a:ext cx="9144000" cy="276999"/>
          </a:xfrm>
          <a:prstGeom prst="rect">
            <a:avLst/>
          </a:prstGeom>
        </p:spPr>
        <p:txBody>
          <a:bodyPr wrap="square">
            <a:spAutoFit/>
          </a:bodyPr>
          <a:lstStyle/>
          <a:p>
            <a:pPr algn="l"/>
            <a:r>
              <a:rPr lang="pl-PL" sz="1200" b="0" baseline="0" dirty="0">
                <a:solidFill>
                  <a:schemeClr val="bg1"/>
                </a:solidFill>
              </a:rPr>
              <a:t>źródło: G. Krauss, R.A. </a:t>
            </a:r>
            <a:r>
              <a:rPr lang="pl-PL" sz="1200" b="0" baseline="0" dirty="0" err="1">
                <a:solidFill>
                  <a:schemeClr val="bg1"/>
                </a:solidFill>
              </a:rPr>
              <a:t>Marder</a:t>
            </a:r>
            <a:r>
              <a:rPr lang="pl-PL" sz="1200" b="0" baseline="0" dirty="0">
                <a:solidFill>
                  <a:schemeClr val="bg1"/>
                </a:solidFill>
              </a:rPr>
              <a:t>  „The </a:t>
            </a:r>
            <a:r>
              <a:rPr lang="pl-PL" sz="1200" b="0" baseline="0" dirty="0" err="1">
                <a:solidFill>
                  <a:schemeClr val="bg1"/>
                </a:solidFill>
              </a:rPr>
              <a:t>morphology</a:t>
            </a:r>
            <a:r>
              <a:rPr lang="pl-PL" sz="1200" b="0" baseline="0" dirty="0">
                <a:solidFill>
                  <a:schemeClr val="bg1"/>
                </a:solidFill>
              </a:rPr>
              <a:t> of </a:t>
            </a:r>
            <a:r>
              <a:rPr lang="pl-PL" sz="1200" b="0" baseline="0" dirty="0" err="1">
                <a:solidFill>
                  <a:schemeClr val="bg1"/>
                </a:solidFill>
              </a:rPr>
              <a:t>martensite</a:t>
            </a:r>
            <a:r>
              <a:rPr lang="pl-PL" sz="1200" b="0" baseline="0" dirty="0">
                <a:solidFill>
                  <a:schemeClr val="bg1"/>
                </a:solidFill>
              </a:rPr>
              <a:t> in iron </a:t>
            </a:r>
            <a:r>
              <a:rPr lang="pl-PL" sz="1200" b="0" baseline="0" dirty="0" err="1">
                <a:solidFill>
                  <a:schemeClr val="bg1"/>
                </a:solidFill>
              </a:rPr>
              <a:t>alloys</a:t>
            </a:r>
            <a:r>
              <a:rPr lang="pl-PL" sz="1200" b="0" baseline="0" dirty="0">
                <a:solidFill>
                  <a:schemeClr val="bg1"/>
                </a:solidFill>
              </a:rPr>
              <a:t>”</a:t>
            </a:r>
          </a:p>
        </p:txBody>
      </p:sp>
      <p:pic>
        <p:nvPicPr>
          <p:cNvPr id="3" name="Obraz 2" descr="Obraz zawierający tekst, wieża&#10;&#10;Opis wygenerowany automatycznie">
            <a:extLst>
              <a:ext uri="{FF2B5EF4-FFF2-40B4-BE49-F238E27FC236}">
                <a16:creationId xmlns:a16="http://schemas.microsoft.com/office/drawing/2014/main" id="{EADB239A-C9D7-4445-A913-2982479E2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309081"/>
            <a:ext cx="2414490" cy="5268526"/>
          </a:xfrm>
          <a:prstGeom prst="rect">
            <a:avLst/>
          </a:prstGeom>
        </p:spPr>
      </p:pic>
      <p:pic>
        <p:nvPicPr>
          <p:cNvPr id="5" name="Obraz 4" descr="Obraz zawierający tekst&#10;&#10;Opis wygenerowany automatycznie">
            <a:extLst>
              <a:ext uri="{FF2B5EF4-FFF2-40B4-BE49-F238E27FC236}">
                <a16:creationId xmlns:a16="http://schemas.microsoft.com/office/drawing/2014/main" id="{4C485008-DC7A-114B-B40C-46844B73A3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1570229"/>
            <a:ext cx="4122765" cy="4910137"/>
          </a:xfrm>
          <a:prstGeom prst="rect">
            <a:avLst/>
          </a:prstGeom>
        </p:spPr>
      </p:pic>
    </p:spTree>
    <p:extLst>
      <p:ext uri="{BB962C8B-B14F-4D97-AF65-F5344CB8AC3E}">
        <p14:creationId xmlns:p14="http://schemas.microsoft.com/office/powerpoint/2010/main" val="326982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6</a:t>
            </a:fld>
            <a:endParaRPr lang="en-US" altLang="pl-PL" sz="1400"/>
          </a:p>
        </p:txBody>
      </p:sp>
      <p:pic>
        <p:nvPicPr>
          <p:cNvPr id="9" name="Obraz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984" y="0"/>
            <a:ext cx="1876016" cy="1440000"/>
          </a:xfrm>
          <a:prstGeom prst="rect">
            <a:avLst/>
          </a:prstGeom>
        </p:spPr>
      </p:pic>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10"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Przemiana martenzytyczna</a:t>
            </a:r>
            <a:endParaRPr lang="en-US" altLang="pl-PL" kern="0" baseline="0" dirty="0">
              <a:solidFill>
                <a:srgbClr val="006600"/>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444625"/>
            <a:ext cx="6596063"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786654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7</a:t>
            </a:fld>
            <a:endParaRPr lang="en-US" altLang="pl-PL" sz="1400"/>
          </a:p>
        </p:txBody>
      </p:sp>
      <p:pic>
        <p:nvPicPr>
          <p:cNvPr id="9" name="Obraz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984" y="0"/>
            <a:ext cx="1876016" cy="1440000"/>
          </a:xfrm>
          <a:prstGeom prst="rect">
            <a:avLst/>
          </a:prstGeom>
        </p:spPr>
      </p:pic>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10"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Przemiana martenzytyczna</a:t>
            </a:r>
            <a:endParaRPr lang="en-US" altLang="pl-PL" kern="0" baseline="0" dirty="0">
              <a:solidFill>
                <a:srgbClr val="0066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447800"/>
            <a:ext cx="769937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96950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8</a:t>
            </a:fld>
            <a:endParaRPr lang="en-US" altLang="pl-PL" sz="1400"/>
          </a:p>
        </p:txBody>
      </p:sp>
      <p:pic>
        <p:nvPicPr>
          <p:cNvPr id="911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2098675"/>
            <a:ext cx="87820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Title 1"/>
          <p:cNvSpPr txBox="1">
            <a:spLocks/>
          </p:cNvSpPr>
          <p:nvPr/>
        </p:nvSpPr>
        <p:spPr>
          <a:xfrm>
            <a:off x="1763713" y="450850"/>
            <a:ext cx="52578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chemeClr val="accent2"/>
                </a:solidFill>
              </a:rPr>
              <a:t>Przemiany… </a:t>
            </a:r>
            <a:endParaRPr lang="en-US" altLang="pl-PL" kern="0" baseline="0" dirty="0">
              <a:solidFill>
                <a:schemeClr val="accent2"/>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84250"/>
            <a:ext cx="602456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 name="Obraz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984" y="0"/>
            <a:ext cx="1876016" cy="1440000"/>
          </a:xfrm>
          <a:prstGeom prst="rect">
            <a:avLst/>
          </a:prstGeom>
        </p:spPr>
      </p:pic>
      <p:sp>
        <p:nvSpPr>
          <p:cNvPr id="10" name="Title 1"/>
          <p:cNvSpPr txBox="1">
            <a:spLocks/>
          </p:cNvSpPr>
          <p:nvPr/>
        </p:nvSpPr>
        <p:spPr>
          <a:xfrm>
            <a:off x="827584" y="1557338"/>
            <a:ext cx="3565004"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Wykres CTPi (TTT)</a:t>
            </a:r>
            <a:endParaRPr lang="en-US" altLang="pl-PL" kern="0" baseline="0" dirty="0">
              <a:solidFill>
                <a:srgbClr val="006600"/>
              </a:solidFill>
            </a:endParaRPr>
          </a:p>
        </p:txBody>
      </p:sp>
      <p:sp>
        <p:nvSpPr>
          <p:cNvPr id="11" name="Title 1"/>
          <p:cNvSpPr txBox="1">
            <a:spLocks/>
          </p:cNvSpPr>
          <p:nvPr/>
        </p:nvSpPr>
        <p:spPr>
          <a:xfrm>
            <a:off x="5255468" y="1556792"/>
            <a:ext cx="3565004"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Wykres </a:t>
            </a:r>
            <a:r>
              <a:rPr lang="pl-PL" altLang="pl-PL" kern="0" baseline="0" dirty="0" err="1">
                <a:solidFill>
                  <a:srgbClr val="006600"/>
                </a:solidFill>
              </a:rPr>
              <a:t>CTPc</a:t>
            </a:r>
            <a:r>
              <a:rPr lang="pl-PL" altLang="pl-PL" kern="0" baseline="0" dirty="0">
                <a:solidFill>
                  <a:srgbClr val="006600"/>
                </a:solidFill>
              </a:rPr>
              <a:t> (CCT)</a:t>
            </a:r>
            <a:endParaRPr lang="en-US" altLang="pl-PL" kern="0" baseline="0" dirty="0">
              <a:solidFill>
                <a:srgbClr val="006600"/>
              </a:solidFill>
            </a:endParaRPr>
          </a:p>
        </p:txBody>
      </p:sp>
    </p:spTree>
    <p:extLst>
      <p:ext uri="{BB962C8B-B14F-4D97-AF65-F5344CB8AC3E}">
        <p14:creationId xmlns:p14="http://schemas.microsoft.com/office/powerpoint/2010/main" val="224386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Slide Number Placeholder 3"/>
          <p:cNvSpPr>
            <a:spLocks noGrp="1"/>
          </p:cNvSpPr>
          <p:nvPr>
            <p:ph type="sldNum" sz="quarter" idx="12"/>
          </p:nvPr>
        </p:nvSpPr>
        <p:spPr>
          <a:xfrm>
            <a:off x="7670800" y="7321550"/>
            <a:ext cx="11811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Verdana" pitchFamily="34" charset="0"/>
              </a:defRPr>
            </a:lvl1pPr>
            <a:lvl2pPr marL="742950" indent="-285750">
              <a:spcBef>
                <a:spcPct val="20000"/>
              </a:spcBef>
              <a:buChar char="–"/>
              <a:defRPr sz="22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spcBef>
                <a:spcPct val="0"/>
              </a:spcBef>
              <a:buFontTx/>
              <a:buNone/>
            </a:pPr>
            <a:fld id="{707F58D9-3179-4CA2-8A67-E5B5CC5C0905}" type="slidenum">
              <a:rPr lang="en-US" altLang="pl-PL" sz="1400" smtClean="0"/>
              <a:pPr>
                <a:spcBef>
                  <a:spcPct val="0"/>
                </a:spcBef>
                <a:buFontTx/>
                <a:buNone/>
              </a:pPr>
              <a:t>9</a:t>
            </a:fld>
            <a:endParaRPr lang="en-US" altLang="pl-PL" sz="1400"/>
          </a:p>
        </p:txBody>
      </p:sp>
      <p:sp>
        <p:nvSpPr>
          <p:cNvPr id="5" name="Strzałka w lewo 4"/>
          <p:cNvSpPr/>
          <p:nvPr/>
        </p:nvSpPr>
        <p:spPr bwMode="auto">
          <a:xfrm>
            <a:off x="7164288" y="5634956"/>
            <a:ext cx="978408" cy="484632"/>
          </a:xfrm>
          <a:prstGeom prst="lef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1900" b="1" i="0" u="none" strike="noStrike" cap="none" normalizeH="0" baseline="36000">
              <a:ln>
                <a:noFill/>
              </a:ln>
              <a:solidFill>
                <a:srgbClr val="FF3300"/>
              </a:solidFill>
              <a:effectLst/>
              <a:latin typeface="Arial" charset="0"/>
            </a:endParaRPr>
          </a:p>
        </p:txBody>
      </p:sp>
      <p:sp>
        <p:nvSpPr>
          <p:cNvPr id="6" name="Title 1"/>
          <p:cNvSpPr txBox="1">
            <a:spLocks/>
          </p:cNvSpPr>
          <p:nvPr/>
        </p:nvSpPr>
        <p:spPr>
          <a:xfrm>
            <a:off x="0" y="519113"/>
            <a:ext cx="9144000" cy="533400"/>
          </a:xfrm>
          <a:prstGeom prst="rect">
            <a:avLst/>
          </a:prstGeom>
        </p:spPr>
        <p:txBody>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a:lstStyle>
          <a:p>
            <a:pPr algn="ctr">
              <a:defRPr/>
            </a:pPr>
            <a:r>
              <a:rPr lang="pl-PL" altLang="pl-PL" kern="0" baseline="0" dirty="0">
                <a:solidFill>
                  <a:srgbClr val="006600"/>
                </a:solidFill>
              </a:rPr>
              <a:t>HARTOWNOŚĆ</a:t>
            </a:r>
            <a:endParaRPr lang="en-US" altLang="pl-PL" kern="0" baseline="0" dirty="0">
              <a:solidFill>
                <a:srgbClr val="006600"/>
              </a:solidFill>
            </a:endParaRPr>
          </a:p>
        </p:txBody>
      </p:sp>
      <p:sp>
        <p:nvSpPr>
          <p:cNvPr id="7" name="Slide Number Placeholder 3"/>
          <p:cNvSpPr txBox="1">
            <a:spLocks/>
          </p:cNvSpPr>
          <p:nvPr/>
        </p:nvSpPr>
        <p:spPr bwMode="auto">
          <a:xfrm>
            <a:off x="7670800" y="7321550"/>
            <a:ext cx="1181100" cy="355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pl-PL"/>
            </a:defPPr>
            <a:lvl1pPr algn="r" rtl="0" fontAlgn="base">
              <a:spcBef>
                <a:spcPct val="20000"/>
              </a:spcBef>
              <a:spcAft>
                <a:spcPct val="0"/>
              </a:spcAft>
              <a:buChar char="•"/>
              <a:defRPr sz="2400" b="0" kern="1200" baseline="0">
                <a:solidFill>
                  <a:schemeClr val="tx1"/>
                </a:solidFill>
                <a:latin typeface="Verdana" pitchFamily="34" charset="0"/>
                <a:ea typeface="+mn-ea"/>
                <a:cs typeface="+mn-cs"/>
              </a:defRPr>
            </a:lvl1pPr>
            <a:lvl2pPr marL="742950" indent="-285750" algn="ctr" rtl="0" fontAlgn="base">
              <a:spcBef>
                <a:spcPct val="20000"/>
              </a:spcBef>
              <a:spcAft>
                <a:spcPct val="0"/>
              </a:spcAft>
              <a:buChar char="–"/>
              <a:defRPr sz="2200" b="1" kern="1200" baseline="36000">
                <a:solidFill>
                  <a:schemeClr val="tx1"/>
                </a:solidFill>
                <a:latin typeface="Verdana" pitchFamily="34" charset="0"/>
                <a:ea typeface="+mn-ea"/>
                <a:cs typeface="+mn-cs"/>
              </a:defRPr>
            </a:lvl2pPr>
            <a:lvl3pPr marL="1143000" indent="-228600" algn="ctr" rtl="0" fontAlgn="base">
              <a:spcBef>
                <a:spcPct val="20000"/>
              </a:spcBef>
              <a:spcAft>
                <a:spcPct val="0"/>
              </a:spcAft>
              <a:buChar char="•"/>
              <a:defRPr sz="2000" b="1" kern="1200" baseline="36000">
                <a:solidFill>
                  <a:schemeClr val="tx1"/>
                </a:solidFill>
                <a:latin typeface="Verdana" pitchFamily="34" charset="0"/>
                <a:ea typeface="+mn-ea"/>
                <a:cs typeface="+mn-cs"/>
              </a:defRPr>
            </a:lvl3pPr>
            <a:lvl4pPr marL="1600200" indent="-228600" algn="ctr" rtl="0" fontAlgn="base">
              <a:spcBef>
                <a:spcPct val="20000"/>
              </a:spcBef>
              <a:spcAft>
                <a:spcPct val="0"/>
              </a:spcAft>
              <a:buChar char="–"/>
              <a:defRPr sz="1900" b="1" kern="1200" baseline="36000">
                <a:solidFill>
                  <a:schemeClr val="tx1"/>
                </a:solidFill>
                <a:latin typeface="Verdana" pitchFamily="34" charset="0"/>
                <a:ea typeface="+mn-ea"/>
                <a:cs typeface="+mn-cs"/>
              </a:defRPr>
            </a:lvl4pPr>
            <a:lvl5pPr marL="2057400" indent="-228600" algn="ctr" rtl="0" fontAlgn="base">
              <a:spcBef>
                <a:spcPct val="20000"/>
              </a:spcBef>
              <a:spcAft>
                <a:spcPct val="0"/>
              </a:spcAft>
              <a:buChar char="»"/>
              <a:defRPr sz="1600" b="1" kern="1200" baseline="36000">
                <a:solidFill>
                  <a:schemeClr val="tx1"/>
                </a:solidFill>
                <a:latin typeface="Verdana" pitchFamily="34" charset="0"/>
                <a:ea typeface="+mn-ea"/>
                <a:cs typeface="+mn-cs"/>
              </a:defRPr>
            </a:lvl5pPr>
            <a:lvl6pPr marL="25146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6pPr>
            <a:lvl7pPr marL="29718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7pPr>
            <a:lvl8pPr marL="34290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8pPr>
            <a:lvl9pPr marL="3886200" indent="-228600" algn="l" defTabSz="914400" rtl="0" eaLnBrk="0" fontAlgn="base" latinLnBrk="0" hangingPunct="0">
              <a:spcBef>
                <a:spcPct val="20000"/>
              </a:spcBef>
              <a:spcAft>
                <a:spcPct val="0"/>
              </a:spcAft>
              <a:buChar char="»"/>
              <a:defRPr sz="1600" b="1" kern="1200" baseline="36000">
                <a:solidFill>
                  <a:schemeClr val="tx1"/>
                </a:solidFill>
                <a:latin typeface="Verdana" pitchFamily="34" charset="0"/>
                <a:ea typeface="+mn-ea"/>
                <a:cs typeface="+mn-cs"/>
              </a:defRPr>
            </a:lvl9pPr>
          </a:lstStyle>
          <a:p>
            <a:pPr>
              <a:spcBef>
                <a:spcPct val="0"/>
              </a:spcBef>
              <a:buFontTx/>
              <a:buNone/>
            </a:pPr>
            <a:fld id="{DA202DE6-FDC9-4680-A82D-9E9084A35BC2}" type="slidenum">
              <a:rPr lang="en-US" altLang="pl-PL" sz="1400" smtClean="0"/>
              <a:pPr>
                <a:spcBef>
                  <a:spcPct val="0"/>
                </a:spcBef>
                <a:buFontTx/>
                <a:buNone/>
              </a:pPr>
              <a:t>9</a:t>
            </a:fld>
            <a:endParaRPr lang="en-US" altLang="pl-PL" sz="1400"/>
          </a:p>
        </p:txBody>
      </p:sp>
      <p:sp>
        <p:nvSpPr>
          <p:cNvPr id="8" name="Symbol zastępczy zawartości 2"/>
          <p:cNvSpPr txBox="1">
            <a:spLocks/>
          </p:cNvSpPr>
          <p:nvPr/>
        </p:nvSpPr>
        <p:spPr bwMode="auto">
          <a:xfrm>
            <a:off x="0" y="2060575"/>
            <a:ext cx="9134475"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gn="ctr" eaLnBrk="1" hangingPunct="1">
              <a:buFont typeface="Wingdings" pitchFamily="2" charset="2"/>
              <a:buNone/>
              <a:defRPr/>
            </a:pPr>
            <a:r>
              <a:rPr lang="pl-PL" b="0" kern="0" baseline="0" dirty="0"/>
              <a:t>	</a:t>
            </a:r>
          </a:p>
          <a:p>
            <a:pPr algn="ctr" eaLnBrk="1" hangingPunct="1">
              <a:buFont typeface="Wingdings" pitchFamily="2" charset="2"/>
              <a:buNone/>
              <a:defRPr/>
            </a:pPr>
            <a:r>
              <a:rPr lang="pl-PL" sz="2800" kern="0" baseline="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HARTOWNOŚĆ</a:t>
            </a:r>
            <a:r>
              <a:rPr lang="pl-PL" sz="2800" kern="0" baseline="0" dirty="0">
                <a:solidFill>
                  <a:srgbClr val="FF0000"/>
                </a:solidFill>
                <a:latin typeface="Arial" panose="020B0604020202020204" pitchFamily="34" charset="0"/>
                <a:cs typeface="Arial" panose="020B0604020202020204" pitchFamily="34" charset="0"/>
              </a:rPr>
              <a:t> </a:t>
            </a:r>
          </a:p>
          <a:p>
            <a:pPr algn="ctr" eaLnBrk="1" hangingPunct="1">
              <a:buFont typeface="Wingdings" pitchFamily="2" charset="2"/>
              <a:buNone/>
              <a:defRPr/>
            </a:pPr>
            <a:r>
              <a:rPr lang="pl-PL" sz="2800" kern="0" baseline="0" dirty="0">
                <a:solidFill>
                  <a:srgbClr val="FF0000"/>
                </a:solidFill>
                <a:latin typeface="Arial" panose="020B0604020202020204" pitchFamily="34" charset="0"/>
                <a:cs typeface="Arial" panose="020B0604020202020204" pitchFamily="34" charset="0"/>
              </a:rPr>
              <a:t>jest to zdolność stali do tworzenia struktury martenzytycznej  lub bainitycznej (</a:t>
            </a:r>
            <a:r>
              <a:rPr lang="pl-PL" sz="2800" kern="0" baseline="0" dirty="0" err="1">
                <a:solidFill>
                  <a:srgbClr val="FF0000"/>
                </a:solidFill>
                <a:latin typeface="Arial" panose="020B0604020202020204" pitchFamily="34" charset="0"/>
                <a:cs typeface="Arial" panose="020B0604020202020204" pitchFamily="34" charset="0"/>
              </a:rPr>
              <a:t>banit</a:t>
            </a:r>
            <a:r>
              <a:rPr lang="pl-PL" sz="2800" kern="0" baseline="0" dirty="0">
                <a:solidFill>
                  <a:srgbClr val="FF0000"/>
                </a:solidFill>
                <a:latin typeface="Arial" panose="020B0604020202020204" pitchFamily="34" charset="0"/>
                <a:cs typeface="Arial" panose="020B0604020202020204" pitchFamily="34" charset="0"/>
              </a:rPr>
              <a:t> dolny)</a:t>
            </a:r>
          </a:p>
          <a:p>
            <a:pPr algn="just" eaLnBrk="1" hangingPunct="1">
              <a:buFont typeface="Wingdings" pitchFamily="2" charset="2"/>
              <a:buNone/>
              <a:defRPr/>
            </a:pPr>
            <a:endParaRPr lang="pl-PL" b="0" kern="0" baseline="0" dirty="0"/>
          </a:p>
          <a:p>
            <a:pPr algn="just" eaLnBrk="1" hangingPunct="1">
              <a:buFont typeface="Wingdings" pitchFamily="2" charset="2"/>
              <a:buNone/>
              <a:defRPr/>
            </a:pPr>
            <a:endParaRPr lang="pl-PL" b="0" kern="0" baseline="0" dirty="0"/>
          </a:p>
          <a:p>
            <a:pPr algn="just" eaLnBrk="1" hangingPunct="1">
              <a:buFont typeface="Wingdings" pitchFamily="2" charset="2"/>
              <a:buNone/>
              <a:defRPr/>
            </a:pPr>
            <a:endParaRPr lang="pl-PL" b="0" kern="0" baseline="0" dirty="0"/>
          </a:p>
          <a:p>
            <a:pPr algn="just" eaLnBrk="1" hangingPunct="1">
              <a:buFont typeface="Wingdings" pitchFamily="2" charset="2"/>
              <a:buNone/>
              <a:defRPr/>
            </a:pPr>
            <a:endParaRPr lang="pl-PL" b="0" kern="0" baseline="0" dirty="0"/>
          </a:p>
          <a:p>
            <a:pPr algn="just" eaLnBrk="1" hangingPunct="1">
              <a:buFont typeface="Wingdings" pitchFamily="2" charset="2"/>
              <a:buNone/>
              <a:defRPr/>
            </a:pPr>
            <a:r>
              <a:rPr lang="pl-PL" b="0" kern="0" baseline="0" dirty="0"/>
              <a:t>	</a:t>
            </a:r>
            <a:r>
              <a:rPr lang="pl-PL" sz="2000" i="1" kern="0" baseline="0" dirty="0">
                <a:effectLst>
                  <a:outerShdw blurRad="38100" dist="38100" dir="2700000" algn="tl">
                    <a:srgbClr val="C0C0C0"/>
                  </a:outerShdw>
                </a:effectLst>
                <a:latin typeface="Arial" panose="020B0604020202020204" pitchFamily="34" charset="0"/>
                <a:cs typeface="Arial" panose="020B0604020202020204" pitchFamily="34" charset="0"/>
              </a:rPr>
              <a:t>Martenzyt</a:t>
            </a:r>
            <a:r>
              <a:rPr lang="pl-PL" sz="2000" i="1" kern="0" baseline="0" dirty="0">
                <a:latin typeface="Arial" panose="020B0604020202020204" pitchFamily="34" charset="0"/>
                <a:cs typeface="Arial" panose="020B0604020202020204" pitchFamily="34" charset="0"/>
              </a:rPr>
              <a:t> – jest to przesycony węglem roztwór stały węgla w żelazie </a:t>
            </a:r>
            <a:r>
              <a:rPr lang="pl-PL" sz="2000" i="1" kern="0" baseline="0" dirty="0">
                <a:latin typeface="Symbol" panose="05050102010706020507" pitchFamily="18" charset="2"/>
                <a:cs typeface="Arial" panose="020B0604020202020204" pitchFamily="34" charset="0"/>
              </a:rPr>
              <a:t>a</a:t>
            </a:r>
            <a:r>
              <a:rPr lang="pl-PL" sz="2000" i="1" kern="0" baseline="0" dirty="0">
                <a:latin typeface="Arial" panose="020B0604020202020204" pitchFamily="34" charset="0"/>
                <a:cs typeface="Arial" panose="020B0604020202020204" pitchFamily="34" charset="0"/>
              </a:rPr>
              <a:t> </a:t>
            </a:r>
          </a:p>
        </p:txBody>
      </p:sp>
      <p:pic>
        <p:nvPicPr>
          <p:cNvPr id="10" name="Obraz 9" descr="Obraz zawierający zabawka&#10;&#10;Opis wygenerowany automatycznie">
            <a:extLst>
              <a:ext uri="{FF2B5EF4-FFF2-40B4-BE49-F238E27FC236}">
                <a16:creationId xmlns:a16="http://schemas.microsoft.com/office/drawing/2014/main" id="{4EC85B64-A9F2-A046-8820-FC3B26321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000" y="0"/>
            <a:ext cx="2160000" cy="1440000"/>
          </a:xfrm>
          <a:prstGeom prst="rect">
            <a:avLst/>
          </a:prstGeom>
        </p:spPr>
      </p:pic>
    </p:spTree>
    <p:extLst>
      <p:ext uri="{BB962C8B-B14F-4D97-AF65-F5344CB8AC3E}">
        <p14:creationId xmlns:p14="http://schemas.microsoft.com/office/powerpoint/2010/main" val="2527980904"/>
      </p:ext>
    </p:extLst>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Verdana"/>
        <a:ea typeface=""/>
        <a:cs typeface=""/>
      </a:majorFont>
      <a:minorFont>
        <a:latin typeface="Verdan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1900" b="1" i="0" u="none" strike="noStrike" cap="none" normalizeH="0" baseline="36000" smtClean="0">
            <a:ln>
              <a:noFill/>
            </a:ln>
            <a:solidFill>
              <a:srgbClr val="FF33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l-PL" sz="1900" b="1" i="0" u="none" strike="noStrike" cap="none" normalizeH="0" baseline="36000" smtClean="0">
            <a:ln>
              <a:noFill/>
            </a:ln>
            <a:solidFill>
              <a:srgbClr val="FF3300"/>
            </a:solidFill>
            <a:effectLst/>
            <a:latin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6916</TotalTime>
  <Words>1667</Words>
  <Application>Microsoft Macintosh PowerPoint</Application>
  <PresentationFormat>Pokaz na ekranie (4:3)</PresentationFormat>
  <Paragraphs>200</Paragraphs>
  <Slides>29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29</vt:i4>
      </vt:variant>
    </vt:vector>
  </HeadingPairs>
  <TitlesOfParts>
    <vt:vector size="35" baseType="lpstr">
      <vt:lpstr>Arial</vt:lpstr>
      <vt:lpstr>Calibri</vt:lpstr>
      <vt:lpstr>Symbol</vt:lpstr>
      <vt:lpstr>Verdana</vt:lpstr>
      <vt:lpstr>Wingdings</vt:lpstr>
      <vt:lpstr>Projekt domyślny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AGH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Bogdan</dc:creator>
  <cp:lastModifiedBy>Bogdan Pawłowski</cp:lastModifiedBy>
  <cp:revision>1078</cp:revision>
  <dcterms:created xsi:type="dcterms:W3CDTF">2007-09-26T12:45:04Z</dcterms:created>
  <dcterms:modified xsi:type="dcterms:W3CDTF">2022-12-12T15:40:10Z</dcterms:modified>
</cp:coreProperties>
</file>