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721" r:id="rId2"/>
    <p:sldId id="722" r:id="rId3"/>
    <p:sldId id="867" r:id="rId4"/>
    <p:sldId id="724" r:id="rId5"/>
    <p:sldId id="732" r:id="rId6"/>
    <p:sldId id="733" r:id="rId7"/>
    <p:sldId id="734" r:id="rId8"/>
    <p:sldId id="735" r:id="rId9"/>
    <p:sldId id="736" r:id="rId10"/>
    <p:sldId id="737" r:id="rId11"/>
    <p:sldId id="749" r:id="rId12"/>
    <p:sldId id="750" r:id="rId13"/>
    <p:sldId id="751" r:id="rId14"/>
    <p:sldId id="740" r:id="rId15"/>
    <p:sldId id="741" r:id="rId16"/>
    <p:sldId id="742" r:id="rId17"/>
    <p:sldId id="743" r:id="rId18"/>
    <p:sldId id="744" r:id="rId19"/>
    <p:sldId id="745" r:id="rId20"/>
    <p:sldId id="746" r:id="rId21"/>
    <p:sldId id="747" r:id="rId22"/>
    <p:sldId id="748" r:id="rId23"/>
    <p:sldId id="990" r:id="rId24"/>
    <p:sldId id="986" r:id="rId25"/>
    <p:sldId id="792" r:id="rId26"/>
    <p:sldId id="988" r:id="rId27"/>
    <p:sldId id="794" r:id="rId28"/>
    <p:sldId id="795" r:id="rId29"/>
    <p:sldId id="989" r:id="rId30"/>
    <p:sldId id="995" r:id="rId31"/>
    <p:sldId id="996" r:id="rId32"/>
    <p:sldId id="997" r:id="rId33"/>
    <p:sldId id="999" r:id="rId34"/>
    <p:sldId id="1000" r:id="rId35"/>
    <p:sldId id="1001" r:id="rId36"/>
    <p:sldId id="796" r:id="rId37"/>
    <p:sldId id="797" r:id="rId38"/>
    <p:sldId id="798" r:id="rId39"/>
    <p:sldId id="1002" r:id="rId40"/>
    <p:sldId id="987" r:id="rId41"/>
    <p:sldId id="808" r:id="rId42"/>
    <p:sldId id="800" r:id="rId43"/>
    <p:sldId id="801" r:id="rId44"/>
    <p:sldId id="802" r:id="rId45"/>
    <p:sldId id="803" r:id="rId46"/>
    <p:sldId id="804" r:id="rId47"/>
  </p:sldIdLst>
  <p:sldSz cx="9144000" cy="6858000" type="screen4x3"/>
  <p:notesSz cx="6858000" cy="91440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b="1" kern="1200" baseline="36000">
        <a:solidFill>
          <a:srgbClr val="FF33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FF99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1020" autoAdjust="0"/>
  </p:normalViewPr>
  <p:slideViewPr>
    <p:cSldViewPr>
      <p:cViewPr varScale="1">
        <p:scale>
          <a:sx n="116" d="100"/>
          <a:sy n="116" d="100"/>
        </p:scale>
        <p:origin x="27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8240B2-0376-4C54-8C70-9CFBBD813B07}" type="datetimeFigureOut">
              <a:rPr lang="pl-PL"/>
              <a:pPr>
                <a:defRPr/>
              </a:pPr>
              <a:t>28.11.2022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A277B7-97B1-453F-BCA5-6E3F9DA1F8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07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277B7-97B1-453F-BCA5-6E3F9DA1F849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277B7-97B1-453F-BCA5-6E3F9DA1F849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53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277B7-97B1-453F-BCA5-6E3F9DA1F849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53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EF1C1-8031-41EA-91F1-0A3DDB4A18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371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84CCF-E141-414E-A470-0924D188F6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25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84988" y="476250"/>
            <a:ext cx="1801812" cy="56499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77963" y="476250"/>
            <a:ext cx="5254625" cy="56499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90B71-07DA-4ECD-AEAE-CE86CFED2D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68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D469-0393-47C6-87F9-EE07FD04E5A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44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7A93-5830-4460-8720-5580CFD21F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63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77963" y="1628775"/>
            <a:ext cx="3527425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37BE-3849-4E9C-B877-BD0F0B4FCA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967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E5C2-AF6A-451F-9C55-D299914F59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0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ED5B-8104-44F1-A6B3-B9EEBE3171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372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C6777-04BA-46F8-BC26-42A2C83B97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15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EFCD-4AB7-4670-BC94-7B459127CA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18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5113-873E-4586-AA09-E17C9384C8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7963" y="476250"/>
            <a:ext cx="7208837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7963" y="1628775"/>
            <a:ext cx="7208837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8A004D7-113E-44A9-9693-96B99CDD7A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3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226699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baseline="0" dirty="0">
                <a:solidFill>
                  <a:schemeClr val="tx2"/>
                </a:solidFill>
              </a:rPr>
              <a:t>Dla stopów z układu żelazo – węgiel: </a:t>
            </a:r>
          </a:p>
          <a:p>
            <a:pPr algn="ctr"/>
            <a:endParaRPr lang="pl-PL" sz="2800" b="1" baseline="0" dirty="0">
              <a:solidFill>
                <a:schemeClr val="tx2"/>
              </a:solidFill>
            </a:endParaRPr>
          </a:p>
          <a:p>
            <a:pPr algn="ctr"/>
            <a:r>
              <a:rPr lang="pl-PL" sz="2800" b="1" baseline="0" dirty="0">
                <a:solidFill>
                  <a:srgbClr val="FF0000"/>
                </a:solidFill>
              </a:rPr>
              <a:t>Austenit</a:t>
            </a:r>
            <a:r>
              <a:rPr lang="pl-PL" sz="2800" b="1" baseline="0" dirty="0">
                <a:solidFill>
                  <a:schemeClr val="tx2"/>
                </a:solidFill>
              </a:rPr>
              <a:t> – roztwór stały, międzywęzłowy węgla w odmianie alotropowej żelaza </a:t>
            </a:r>
            <a:r>
              <a:rPr lang="pl-PL" sz="2800" b="1" baseline="0" dirty="0" err="1">
                <a:solidFill>
                  <a:schemeClr val="tx2"/>
                </a:solidFill>
              </a:rPr>
              <a:t>Fe</a:t>
            </a:r>
            <a:r>
              <a:rPr lang="pl-PL" sz="2800" b="1" baseline="-25000" dirty="0" err="1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endParaRPr lang="pl-PL" sz="2800" b="1" baseline="-25000" dirty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algn="ctr"/>
            <a:endParaRPr lang="pl-PL" sz="2800" b="1" baseline="0" dirty="0">
              <a:solidFill>
                <a:schemeClr val="tx2"/>
              </a:solidFill>
            </a:endParaRPr>
          </a:p>
          <a:p>
            <a:pPr algn="ctr"/>
            <a:endParaRPr lang="pl-PL" sz="2800" b="1" baseline="0" dirty="0">
              <a:solidFill>
                <a:schemeClr val="tx2"/>
              </a:solidFill>
            </a:endParaRPr>
          </a:p>
          <a:p>
            <a:pPr algn="ctr"/>
            <a:r>
              <a:rPr lang="pl-PL" sz="2800" b="1" baseline="0" dirty="0">
                <a:solidFill>
                  <a:srgbClr val="FF0000"/>
                </a:solidFill>
              </a:rPr>
              <a:t>Ferryt</a:t>
            </a:r>
            <a:r>
              <a:rPr lang="pl-PL" sz="2800" b="1" baseline="0" dirty="0">
                <a:solidFill>
                  <a:schemeClr val="tx2"/>
                </a:solidFill>
              </a:rPr>
              <a:t> – roztwór stały, międzywęzłowy węgla w odmianie alotropowej żelaza </a:t>
            </a:r>
            <a:r>
              <a:rPr lang="pl-PL" sz="2800" b="1" baseline="0" dirty="0" err="1">
                <a:solidFill>
                  <a:schemeClr val="tx2"/>
                </a:solidFill>
              </a:rPr>
              <a:t>Fe</a:t>
            </a:r>
            <a:r>
              <a:rPr lang="pl-PL" sz="2800" b="1" baseline="-25000" dirty="0" err="1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endParaRPr lang="pl-PL" sz="2800" b="1" baseline="-25000" dirty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algn="ctr"/>
            <a:endParaRPr lang="pl-PL" sz="2800" b="1" baseline="0" dirty="0">
              <a:solidFill>
                <a:schemeClr val="tx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037647" cy="1440000"/>
          </a:xfrm>
          <a:prstGeom prst="rect">
            <a:avLst/>
          </a:prstGeom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94D9435-9201-6A49-3506-8558CC17B919}"/>
              </a:ext>
            </a:extLst>
          </p:cNvPr>
          <p:cNvSpPr/>
          <p:nvPr/>
        </p:nvSpPr>
        <p:spPr>
          <a:xfrm>
            <a:off x="-14430" y="1631244"/>
            <a:ext cx="91982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baseline="0" dirty="0"/>
              <a:t>Wykład 7 – 14.XI.2022</a:t>
            </a:r>
            <a:endParaRPr lang="pl-PL" baseline="0" dirty="0"/>
          </a:p>
        </p:txBody>
      </p:sp>
    </p:spTree>
    <p:extLst>
      <p:ext uri="{BB962C8B-B14F-4D97-AF65-F5344CB8AC3E}">
        <p14:creationId xmlns:p14="http://schemas.microsoft.com/office/powerpoint/2010/main" val="124635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EDF5A71-CAC9-4E5F-83C5-356BC11C3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93" y="1533717"/>
            <a:ext cx="4985912" cy="4821739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6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53072"/>
            <a:ext cx="6619875" cy="48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-26268" y="6361583"/>
            <a:ext cx="3230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aseline="0" dirty="0">
                <a:solidFill>
                  <a:schemeClr val="accent2"/>
                </a:solidFill>
              </a:rPr>
              <a:t>źródło: www.practicalmaintence.net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NOWOCZESNE MATERIAŁY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C56D8D48-6BC0-1557-90C2-1E1AC876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-27384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Wykład 2, 10.X.2022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7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61621" y="1476073"/>
            <a:ext cx="7720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i="1" baseline="0" dirty="0">
                <a:solidFill>
                  <a:schemeClr val="accent2"/>
                </a:solidFill>
              </a:rPr>
              <a:t>Objętość jednej komórki elementarnej:</a:t>
            </a:r>
          </a:p>
        </p:txBody>
      </p:sp>
      <p:sp>
        <p:nvSpPr>
          <p:cNvPr id="2" name="Prostokąt 1"/>
          <p:cNvSpPr/>
          <p:nvPr/>
        </p:nvSpPr>
        <p:spPr>
          <a:xfrm>
            <a:off x="1019563" y="3244914"/>
            <a:ext cx="4171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aseline="0" dirty="0">
                <a:solidFill>
                  <a:schemeClr val="accent2"/>
                </a:solidFill>
              </a:rPr>
              <a:t>V = 2,9*2,9*2,9 = 24,3 mm</a:t>
            </a:r>
            <a:r>
              <a:rPr lang="pl-PL" sz="2000" baseline="30000" dirty="0">
                <a:solidFill>
                  <a:schemeClr val="accent2"/>
                </a:solidFill>
              </a:rPr>
              <a:t>3 </a:t>
            </a:r>
            <a:r>
              <a:rPr lang="pl-PL" sz="2000" baseline="0" dirty="0">
                <a:solidFill>
                  <a:schemeClr val="accent2"/>
                </a:solidFill>
              </a:rPr>
              <a:t>[*10</a:t>
            </a:r>
            <a:r>
              <a:rPr lang="pl-PL" sz="2000" baseline="30000" dirty="0">
                <a:solidFill>
                  <a:schemeClr val="accent2"/>
                </a:solidFill>
              </a:rPr>
              <a:t>-21</a:t>
            </a:r>
            <a:r>
              <a:rPr lang="pl-PL" sz="2000" baseline="0" dirty="0">
                <a:solidFill>
                  <a:schemeClr val="accent2"/>
                </a:solidFill>
              </a:rPr>
              <a:t>]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81" y="2476927"/>
            <a:ext cx="2798063" cy="358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323830" y="1340768"/>
            <a:ext cx="3455338" cy="4817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pl-PL" sz="6600" b="1" baseline="0" dirty="0">
                <a:solidFill>
                  <a:schemeClr val="accent2"/>
                </a:solidFill>
              </a:rPr>
              <a:t>RPC</a:t>
            </a:r>
          </a:p>
          <a:p>
            <a:endParaRPr lang="pl-PL" altLang="pl-PL" sz="6600" b="1" baseline="0" dirty="0">
              <a:solidFill>
                <a:schemeClr val="accent2"/>
              </a:solidFill>
            </a:endParaRPr>
          </a:p>
          <a:p>
            <a:r>
              <a:rPr lang="pl-PL" altLang="pl-PL" sz="6600" b="1" baseline="0" dirty="0">
                <a:solidFill>
                  <a:schemeClr val="accent2"/>
                </a:solidFill>
              </a:rPr>
              <a:t>RSC</a:t>
            </a:r>
            <a:endParaRPr lang="en-US" altLang="pl-PL" sz="6600" b="1" baseline="0" dirty="0">
              <a:solidFill>
                <a:schemeClr val="accent2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85336" y="5199970"/>
            <a:ext cx="472276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aseline="0" dirty="0">
                <a:solidFill>
                  <a:schemeClr val="accent2"/>
                </a:solidFill>
              </a:rPr>
              <a:t>V = 3,62*3,62*3,62 = 47,4 mm</a:t>
            </a:r>
            <a:r>
              <a:rPr lang="pl-PL" sz="2000" baseline="30000" dirty="0">
                <a:solidFill>
                  <a:schemeClr val="accent2"/>
                </a:solidFill>
              </a:rPr>
              <a:t>3 </a:t>
            </a:r>
            <a:r>
              <a:rPr lang="pl-PL" sz="2000" baseline="0" dirty="0">
                <a:solidFill>
                  <a:schemeClr val="accent2"/>
                </a:solidFill>
              </a:rPr>
              <a:t>[*10</a:t>
            </a:r>
            <a:r>
              <a:rPr lang="pl-PL" sz="2000" baseline="30000" dirty="0">
                <a:solidFill>
                  <a:schemeClr val="accent2"/>
                </a:solidFill>
              </a:rPr>
              <a:t>-21</a:t>
            </a:r>
            <a:r>
              <a:rPr lang="pl-PL" sz="2000" baseline="0" dirty="0">
                <a:solidFill>
                  <a:schemeClr val="accent2"/>
                </a:solidFill>
              </a:rPr>
              <a:t>]</a:t>
            </a:r>
          </a:p>
          <a:p>
            <a:r>
              <a:rPr lang="pl-PL" sz="2000" dirty="0"/>
              <a:t> 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NOWOCZESNE MATERIAŁY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DDCFE885-2A49-A1DD-05F1-8B3D32D89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-27384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Wykład 2, 10.X.2022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99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892539" y="1440000"/>
            <a:ext cx="5477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baseline="0" dirty="0">
                <a:solidFill>
                  <a:schemeClr val="accent2"/>
                </a:solidFill>
              </a:rPr>
              <a:t>Przykładowo 4 000 atomów Fe: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2132856"/>
            <a:ext cx="4011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0" dirty="0">
                <a:solidFill>
                  <a:schemeClr val="accent2"/>
                </a:solidFill>
              </a:rPr>
              <a:t>4 000:2 = 2 000 komórek el. </a:t>
            </a:r>
            <a:r>
              <a:rPr lang="pl-PL" sz="2000" b="1" baseline="0" dirty="0" err="1">
                <a:solidFill>
                  <a:schemeClr val="accent2"/>
                </a:solidFill>
              </a:rPr>
              <a:t>Fe</a:t>
            </a:r>
            <a:r>
              <a:rPr lang="pl-PL" sz="2000" b="1" baseline="-25000" dirty="0" err="1">
                <a:solidFill>
                  <a:schemeClr val="accent2"/>
                </a:solidFill>
                <a:latin typeface="Symbol" panose="05050102010706020507" pitchFamily="18" charset="2"/>
              </a:rPr>
              <a:t>a</a:t>
            </a:r>
            <a:endParaRPr lang="pl-PL" sz="2000" b="1" baseline="-250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914" y="1938068"/>
            <a:ext cx="2221403" cy="303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-972616" y="257709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baseline="0" dirty="0">
                <a:solidFill>
                  <a:schemeClr val="accent2"/>
                </a:solidFill>
              </a:rPr>
              <a:t>2 000*24,3 = 48 600 mm</a:t>
            </a:r>
            <a:r>
              <a:rPr lang="pl-PL" sz="2000" b="1" baseline="30000" dirty="0">
                <a:solidFill>
                  <a:schemeClr val="accent2"/>
                </a:solidFill>
              </a:rPr>
              <a:t>3 </a:t>
            </a:r>
            <a:r>
              <a:rPr lang="pl-PL" sz="2000" b="1" baseline="0" dirty="0">
                <a:solidFill>
                  <a:schemeClr val="accent2"/>
                </a:solidFill>
              </a:rPr>
              <a:t>[*10</a:t>
            </a:r>
            <a:r>
              <a:rPr lang="pl-PL" sz="2000" b="1" baseline="30000" dirty="0">
                <a:solidFill>
                  <a:schemeClr val="accent2"/>
                </a:solidFill>
              </a:rPr>
              <a:t>-21</a:t>
            </a:r>
            <a:r>
              <a:rPr lang="pl-PL" sz="2000" b="1" baseline="0" dirty="0">
                <a:solidFill>
                  <a:schemeClr val="accent2"/>
                </a:solidFill>
              </a:rPr>
              <a:t>]</a:t>
            </a:r>
          </a:p>
          <a:p>
            <a:r>
              <a:rPr lang="pl-PL" sz="2000" b="1" baseline="0" dirty="0">
                <a:solidFill>
                  <a:schemeClr val="accent2"/>
                </a:solidFill>
              </a:rPr>
              <a:t>  </a:t>
            </a:r>
            <a:endParaRPr lang="pl-PL" sz="2000" b="1" baseline="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115616" y="4037002"/>
            <a:ext cx="3954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0" dirty="0">
                <a:solidFill>
                  <a:schemeClr val="accent2"/>
                </a:solidFill>
              </a:rPr>
              <a:t>4 000:4 = 1 000 komórek el. </a:t>
            </a:r>
            <a:r>
              <a:rPr lang="pl-PL" sz="2000" b="1" baseline="0" dirty="0" err="1">
                <a:solidFill>
                  <a:schemeClr val="accent2"/>
                </a:solidFill>
              </a:rPr>
              <a:t>Fe</a:t>
            </a:r>
            <a:r>
              <a:rPr lang="pl-PL" sz="2000" b="1" baseline="-25000" dirty="0" err="1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endParaRPr lang="pl-PL" sz="2000" b="1" baseline="-2500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183262" y="4437112"/>
            <a:ext cx="4108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0" dirty="0">
                <a:solidFill>
                  <a:schemeClr val="accent2"/>
                </a:solidFill>
              </a:rPr>
              <a:t>1 000*47,4 = 47 400 mm</a:t>
            </a:r>
            <a:r>
              <a:rPr lang="pl-PL" sz="2000" b="1" baseline="30000" dirty="0">
                <a:solidFill>
                  <a:schemeClr val="accent2"/>
                </a:solidFill>
              </a:rPr>
              <a:t>3 </a:t>
            </a:r>
            <a:r>
              <a:rPr lang="pl-PL" sz="2000" b="1" baseline="0" dirty="0">
                <a:solidFill>
                  <a:schemeClr val="accent2"/>
                </a:solidFill>
              </a:rPr>
              <a:t>[*10</a:t>
            </a:r>
            <a:r>
              <a:rPr lang="pl-PL" sz="2000" b="1" baseline="30000" dirty="0">
                <a:solidFill>
                  <a:schemeClr val="accent2"/>
                </a:solidFill>
              </a:rPr>
              <a:t>-21</a:t>
            </a:r>
            <a:r>
              <a:rPr lang="pl-PL" sz="2000" b="1" baseline="0" dirty="0">
                <a:solidFill>
                  <a:schemeClr val="accent2"/>
                </a:solidFill>
              </a:rPr>
              <a:t>]  </a:t>
            </a:r>
            <a:endParaRPr lang="pl-PL" sz="2000" b="1" baseline="0" dirty="0">
              <a:solidFill>
                <a:schemeClr val="accent2"/>
              </a:solidFill>
              <a:latin typeface="Symbol" panose="05050102010706020507" pitchFamily="18" charset="2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196717" y="5355213"/>
            <a:ext cx="67505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baseline="0" dirty="0" err="1">
                <a:solidFill>
                  <a:srgbClr val="FF0000"/>
                </a:solidFill>
              </a:rPr>
              <a:t>Fe</a:t>
            </a:r>
            <a:r>
              <a:rPr lang="pl-PL" sz="28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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pl-PL" sz="2800" b="1" baseline="0" dirty="0" err="1">
                <a:solidFill>
                  <a:srgbClr val="FF0000"/>
                </a:solidFill>
              </a:rPr>
              <a:t>Fe</a:t>
            </a:r>
            <a:r>
              <a:rPr lang="pl-PL" sz="28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pl-PL" sz="2800" b="1" baseline="0" dirty="0">
                <a:solidFill>
                  <a:srgbClr val="FF0000"/>
                </a:solidFill>
              </a:rPr>
              <a:t>  spadek objętości o ok. 3%</a:t>
            </a:r>
            <a:endParaRPr lang="pl-PL" sz="2800" b="1" baseline="0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endParaRPr lang="pl-PL" sz="2800" b="1" baseline="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284882" y="5859269"/>
            <a:ext cx="6574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baseline="0" dirty="0" err="1">
                <a:solidFill>
                  <a:srgbClr val="FF0000"/>
                </a:solidFill>
              </a:rPr>
              <a:t>Fe</a:t>
            </a:r>
            <a:r>
              <a:rPr lang="pl-PL" sz="28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  <a:sym typeface="Symbol"/>
              </a:rPr>
              <a:t>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pl-PL" sz="2800" b="1" baseline="0" dirty="0" err="1">
                <a:solidFill>
                  <a:srgbClr val="FF0000"/>
                </a:solidFill>
              </a:rPr>
              <a:t>Fe</a:t>
            </a:r>
            <a:r>
              <a:rPr lang="pl-PL" sz="2800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pl-PL" sz="2800" b="1" baseline="0" dirty="0">
                <a:solidFill>
                  <a:srgbClr val="FF0000"/>
                </a:solidFill>
                <a:latin typeface="Symbol" panose="05050102010706020507" pitchFamily="18" charset="2"/>
              </a:rPr>
              <a:t>  </a:t>
            </a:r>
            <a:r>
              <a:rPr lang="pl-PL" sz="2800" b="1" baseline="0" dirty="0">
                <a:solidFill>
                  <a:srgbClr val="FF0000"/>
                </a:solidFill>
              </a:rPr>
              <a:t>wzrost objętości o ok. 3%</a:t>
            </a:r>
            <a:endParaRPr lang="pl-PL" sz="2800" b="1" baseline="0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endParaRPr lang="pl-PL" sz="2800" b="1" baseline="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NOWOCZESNE MATERIAŁY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966ED1C4-E772-721B-3308-F3258D2C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-27384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Wykład 2, 10.X.2022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7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968" y="1488877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baseline="0" dirty="0">
                <a:latin typeface="Arial" panose="020B0604020202020204" pitchFamily="34" charset="0"/>
                <a:cs typeface="Arial" panose="020B0604020202020204" pitchFamily="34" charset="0"/>
              </a:rPr>
              <a:t>Do badania przemian zachodzących podczas nagrzewania i chłodzenia stali wykorzystuje się </a:t>
            </a:r>
            <a:r>
              <a:rPr lang="pl-PL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dylatometr</a:t>
            </a:r>
            <a:r>
              <a:rPr lang="pl-PL" b="1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6512" y="209710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Ponieważ podczas przemian zachodzących w stali następują zmiany objętości, </a:t>
            </a:r>
          </a:p>
          <a:p>
            <a:pPr algn="ctr"/>
            <a:r>
              <a:rPr lang="pl-PL" b="1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podczas badań dylatometrycznych mierzy się </a:t>
            </a:r>
            <a:r>
              <a:rPr lang="pl-PL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zmiany długości próbki </a:t>
            </a:r>
            <a:r>
              <a:rPr lang="pl-PL" b="1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funkcji </a:t>
            </a:r>
            <a:r>
              <a:rPr lang="pl-PL" b="1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czasu i temperatury</a:t>
            </a:r>
          </a:p>
        </p:txBody>
      </p:sp>
      <p:pic>
        <p:nvPicPr>
          <p:cNvPr id="5" name="Picture 5" descr="Rysune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5779262" cy="32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dylatometr Adam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2" y="1953749"/>
            <a:ext cx="2776261" cy="2081883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755575" y="1492083"/>
            <a:ext cx="23455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GB" altLang="pl-PL" sz="1400" baseline="0" dirty="0" err="1">
                <a:solidFill>
                  <a:srgbClr val="000066"/>
                </a:solidFill>
              </a:rPr>
              <a:t>Dylatomet</a:t>
            </a:r>
            <a:r>
              <a:rPr lang="pl-PL" altLang="pl-PL" sz="1400" baseline="0" dirty="0">
                <a:solidFill>
                  <a:srgbClr val="000066"/>
                </a:solidFill>
              </a:rPr>
              <a:t>r</a:t>
            </a:r>
            <a:r>
              <a:rPr lang="en-GB" altLang="pl-PL" sz="1400" baseline="0" dirty="0">
                <a:solidFill>
                  <a:srgbClr val="000066"/>
                </a:solidFill>
              </a:rPr>
              <a:t> </a:t>
            </a:r>
            <a:r>
              <a:rPr lang="en-GB" altLang="pl-PL" sz="1400" baseline="0" dirty="0" err="1">
                <a:solidFill>
                  <a:srgbClr val="000066"/>
                </a:solidFill>
              </a:rPr>
              <a:t>Sadamel</a:t>
            </a:r>
            <a:r>
              <a:rPr lang="en-GB" altLang="pl-PL" sz="1400" baseline="0" dirty="0">
                <a:solidFill>
                  <a:srgbClr val="000066"/>
                </a:solidFill>
              </a:rPr>
              <a:t> 18A</a:t>
            </a:r>
          </a:p>
        </p:txBody>
      </p:sp>
      <p:pic>
        <p:nvPicPr>
          <p:cNvPr id="8" name="Picture 11" descr="dylatometr optycz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51" y="3784626"/>
            <a:ext cx="1656184" cy="2208558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468431" y="3284984"/>
            <a:ext cx="24721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 sz="1400" baseline="0" dirty="0">
                <a:solidFill>
                  <a:srgbClr val="000066"/>
                </a:solidFill>
              </a:rPr>
              <a:t>D</a:t>
            </a:r>
            <a:r>
              <a:rPr lang="en-GB" altLang="pl-PL" sz="1400" baseline="0" dirty="0" err="1">
                <a:solidFill>
                  <a:srgbClr val="000066"/>
                </a:solidFill>
              </a:rPr>
              <a:t>ylatometr</a:t>
            </a:r>
            <a:r>
              <a:rPr lang="pl-PL" altLang="pl-PL" sz="1400" baseline="0" dirty="0">
                <a:solidFill>
                  <a:srgbClr val="000066"/>
                </a:solidFill>
              </a:rPr>
              <a:t> optyczny </a:t>
            </a:r>
            <a:r>
              <a:rPr lang="en-GB" altLang="pl-PL" sz="1400" baseline="0" dirty="0">
                <a:solidFill>
                  <a:srgbClr val="000066"/>
                </a:solidFill>
              </a:rPr>
              <a:t>LS-4</a:t>
            </a:r>
            <a:endParaRPr lang="pl-PL" altLang="pl-PL" sz="1400" dirty="0">
              <a:solidFill>
                <a:srgbClr val="000066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0" y="4999828"/>
            <a:ext cx="2124075" cy="1590675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84010" y="4581128"/>
            <a:ext cx="1856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GB" altLang="pl-PL" sz="1400" baseline="0" dirty="0" err="1">
                <a:solidFill>
                  <a:srgbClr val="000066"/>
                </a:solidFill>
              </a:rPr>
              <a:t>Dylatomet</a:t>
            </a:r>
            <a:r>
              <a:rPr lang="pl-PL" altLang="pl-PL" sz="1400" baseline="0" dirty="0">
                <a:solidFill>
                  <a:srgbClr val="000066"/>
                </a:solidFill>
              </a:rPr>
              <a:t>r</a:t>
            </a:r>
            <a:r>
              <a:rPr lang="en-GB" altLang="pl-PL" sz="1400" baseline="0" dirty="0">
                <a:solidFill>
                  <a:srgbClr val="000066"/>
                </a:solidFill>
              </a:rPr>
              <a:t> </a:t>
            </a:r>
            <a:r>
              <a:rPr lang="pl-PL" altLang="pl-PL" sz="1400" baseline="0" dirty="0">
                <a:solidFill>
                  <a:srgbClr val="000066"/>
                </a:solidFill>
              </a:rPr>
              <a:t>DT1000</a:t>
            </a:r>
            <a:endParaRPr lang="en-GB" altLang="pl-PL" sz="1400" baseline="0" dirty="0">
              <a:solidFill>
                <a:srgbClr val="000066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551" y="2142328"/>
            <a:ext cx="2781300" cy="4448175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61897" y="1700808"/>
            <a:ext cx="1933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 sz="1400" baseline="0" dirty="0">
                <a:solidFill>
                  <a:srgbClr val="000066"/>
                </a:solidFill>
              </a:rPr>
              <a:t>D</a:t>
            </a:r>
            <a:r>
              <a:rPr lang="en-GB" altLang="pl-PL" sz="1400" baseline="0" dirty="0" err="1">
                <a:solidFill>
                  <a:schemeClr val="accent6"/>
                </a:solidFill>
              </a:rPr>
              <a:t>ylatometr</a:t>
            </a:r>
            <a:r>
              <a:rPr lang="pl-PL" altLang="pl-PL" sz="1400" baseline="0" dirty="0">
                <a:solidFill>
                  <a:schemeClr val="accent6"/>
                </a:solidFill>
              </a:rPr>
              <a:t> </a:t>
            </a:r>
            <a:r>
              <a:rPr lang="pl-PL" sz="1400" baseline="0" dirty="0">
                <a:solidFill>
                  <a:schemeClr val="accent6"/>
                </a:solidFill>
              </a:rPr>
              <a:t>L78 RITA</a:t>
            </a:r>
            <a:endParaRPr lang="pl-PL" altLang="pl-PL" sz="1400" baseline="0" dirty="0">
              <a:solidFill>
                <a:schemeClr val="accent6"/>
              </a:solidFill>
            </a:endParaRPr>
          </a:p>
        </p:txBody>
      </p:sp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5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79"/>
            <a:ext cx="67056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22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0" y="0"/>
            <a:ext cx="8395899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833715" y="0"/>
            <a:ext cx="2493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NAGRZEWANIE</a:t>
            </a:r>
          </a:p>
        </p:txBody>
      </p:sp>
    </p:spTree>
    <p:extLst>
      <p:ext uri="{BB962C8B-B14F-4D97-AF65-F5344CB8AC3E}">
        <p14:creationId xmlns:p14="http://schemas.microsoft.com/office/powerpoint/2010/main" val="154274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8" y="1541983"/>
            <a:ext cx="8138082" cy="508630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50" y="27586"/>
            <a:ext cx="3558250" cy="453069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1541983"/>
            <a:ext cx="3345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baseline="0" dirty="0">
                <a:solidFill>
                  <a:srgbClr val="00B050"/>
                </a:solidFill>
              </a:rPr>
              <a:t>stal podeutektoidalna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83195" y="4767535"/>
            <a:ext cx="4984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0" dirty="0">
                <a:solidFill>
                  <a:srgbClr val="FF0000"/>
                </a:solidFill>
              </a:rPr>
              <a:t>rysujemy styczną do odcinka wykresu, </a:t>
            </a:r>
          </a:p>
          <a:p>
            <a:r>
              <a:rPr lang="pl-PL" sz="2000" b="1" baseline="0" dirty="0">
                <a:solidFill>
                  <a:srgbClr val="FF0000"/>
                </a:solidFill>
              </a:rPr>
              <a:t>punkt odgięcia określa temperaturę</a:t>
            </a:r>
          </a:p>
          <a:p>
            <a:r>
              <a:rPr lang="pl-PL" sz="2000" b="1" baseline="0" dirty="0">
                <a:solidFill>
                  <a:srgbClr val="FF0000"/>
                </a:solidFill>
              </a:rPr>
              <a:t>początku (lub końca) przemiany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342571" y="499765"/>
            <a:ext cx="2493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NAGRZEWANIE</a:t>
            </a:r>
          </a:p>
        </p:txBody>
      </p:sp>
    </p:spTree>
    <p:extLst>
      <p:ext uri="{BB962C8B-B14F-4D97-AF65-F5344CB8AC3E}">
        <p14:creationId xmlns:p14="http://schemas.microsoft.com/office/powerpoint/2010/main" val="1697824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76"/>
            <a:ext cx="8802654" cy="664664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95170" y="836712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baseline="0" dirty="0">
                <a:solidFill>
                  <a:srgbClr val="FF0000"/>
                </a:solidFill>
              </a:rPr>
              <a:t>stal eutektoidalna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83195" y="4767535"/>
            <a:ext cx="4984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0" dirty="0">
                <a:solidFill>
                  <a:srgbClr val="FF0000"/>
                </a:solidFill>
              </a:rPr>
              <a:t>rysujemy styczną do odcinka wykresu, </a:t>
            </a:r>
          </a:p>
          <a:p>
            <a:r>
              <a:rPr lang="pl-PL" sz="2000" b="1" baseline="0" dirty="0">
                <a:solidFill>
                  <a:srgbClr val="FF0000"/>
                </a:solidFill>
              </a:rPr>
              <a:t>punkt odgięcia określa temperaturę</a:t>
            </a:r>
          </a:p>
          <a:p>
            <a:r>
              <a:rPr lang="pl-PL" sz="2000" b="1" baseline="0" dirty="0">
                <a:solidFill>
                  <a:srgbClr val="FF0000"/>
                </a:solidFill>
              </a:rPr>
              <a:t>początku (lub końca) przemiany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833714" y="153376"/>
            <a:ext cx="2493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NAGRZEWANIE</a:t>
            </a:r>
          </a:p>
        </p:txBody>
      </p:sp>
    </p:spTree>
    <p:extLst>
      <p:ext uri="{BB962C8B-B14F-4D97-AF65-F5344CB8AC3E}">
        <p14:creationId xmlns:p14="http://schemas.microsoft.com/office/powerpoint/2010/main" val="163866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13568" y="2268542"/>
            <a:ext cx="9144000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baseline="0" dirty="0">
                <a:solidFill>
                  <a:schemeClr val="tx2"/>
                </a:solidFill>
              </a:rPr>
              <a:t>Dla stali, stopów zawierających oprócz żelaza i węgla także inne pierwiastki: </a:t>
            </a:r>
          </a:p>
          <a:p>
            <a:pPr algn="ctr"/>
            <a:endParaRPr lang="pl-PL" sz="2800" b="1" baseline="0" dirty="0">
              <a:solidFill>
                <a:schemeClr val="tx2"/>
              </a:solidFill>
            </a:endParaRPr>
          </a:p>
          <a:p>
            <a:pPr algn="ctr"/>
            <a:r>
              <a:rPr lang="pl-PL" sz="2800" b="1" baseline="0" dirty="0">
                <a:solidFill>
                  <a:srgbClr val="FF0000"/>
                </a:solidFill>
              </a:rPr>
              <a:t>Austenit</a:t>
            </a:r>
            <a:r>
              <a:rPr lang="pl-PL" sz="2800" b="1" baseline="0" dirty="0">
                <a:solidFill>
                  <a:schemeClr val="tx2"/>
                </a:solidFill>
              </a:rPr>
              <a:t> – roztwór stały węgla i innych pierwiastków </a:t>
            </a:r>
          </a:p>
          <a:p>
            <a:pPr algn="ctr"/>
            <a:r>
              <a:rPr lang="pl-PL" sz="2800" b="1" baseline="0" dirty="0">
                <a:solidFill>
                  <a:schemeClr val="tx2"/>
                </a:solidFill>
              </a:rPr>
              <a:t>w odmianie alotropowej żelaza </a:t>
            </a:r>
            <a:r>
              <a:rPr lang="pl-PL" sz="2800" b="1" baseline="0" dirty="0" err="1">
                <a:solidFill>
                  <a:schemeClr val="tx2"/>
                </a:solidFill>
              </a:rPr>
              <a:t>Fe</a:t>
            </a:r>
            <a:r>
              <a:rPr lang="pl-PL" sz="2800" b="1" baseline="-25000" dirty="0" err="1">
                <a:solidFill>
                  <a:schemeClr val="tx2"/>
                </a:solidFill>
                <a:latin typeface="Symbol" panose="05050102010706020507" pitchFamily="18" charset="2"/>
              </a:rPr>
              <a:t>g</a:t>
            </a:r>
            <a:endParaRPr lang="pl-PL" sz="2800" b="1" baseline="-25000" dirty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algn="ctr"/>
            <a:endParaRPr lang="pl-PL" sz="2800" b="1" baseline="0" dirty="0">
              <a:solidFill>
                <a:schemeClr val="tx2"/>
              </a:solidFill>
            </a:endParaRPr>
          </a:p>
          <a:p>
            <a:pPr algn="ctr"/>
            <a:endParaRPr lang="pl-PL" sz="2800" b="1" baseline="0" dirty="0">
              <a:solidFill>
                <a:schemeClr val="tx2"/>
              </a:solidFill>
            </a:endParaRPr>
          </a:p>
          <a:p>
            <a:pPr algn="ctr"/>
            <a:r>
              <a:rPr lang="pl-PL" sz="2800" b="1" baseline="0" dirty="0">
                <a:solidFill>
                  <a:srgbClr val="FF0000"/>
                </a:solidFill>
              </a:rPr>
              <a:t>Ferryt</a:t>
            </a:r>
            <a:r>
              <a:rPr lang="pl-PL" sz="2800" b="1" baseline="0" dirty="0">
                <a:solidFill>
                  <a:schemeClr val="tx2"/>
                </a:solidFill>
              </a:rPr>
              <a:t> – roztwór stały węgla i innych pierwiastków </a:t>
            </a:r>
          </a:p>
          <a:p>
            <a:pPr algn="ctr"/>
            <a:r>
              <a:rPr lang="pl-PL" sz="2800" b="1" baseline="0" dirty="0">
                <a:solidFill>
                  <a:schemeClr val="tx2"/>
                </a:solidFill>
              </a:rPr>
              <a:t>w odmianie alotropowej żelaza </a:t>
            </a:r>
            <a:r>
              <a:rPr lang="pl-PL" sz="2800" b="1" baseline="0" dirty="0" err="1">
                <a:solidFill>
                  <a:schemeClr val="tx2"/>
                </a:solidFill>
              </a:rPr>
              <a:t>Fe</a:t>
            </a:r>
            <a:r>
              <a:rPr lang="pl-PL" sz="2800" b="1" baseline="-25000" dirty="0" err="1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endParaRPr lang="pl-PL" sz="2800" b="1" baseline="-25000" dirty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037647" cy="1440000"/>
          </a:xfrm>
          <a:prstGeom prst="rect">
            <a:avLst/>
          </a:prstGeom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D1F3005-D40C-DBD9-EC0A-33B1A85A8737}"/>
              </a:ext>
            </a:extLst>
          </p:cNvPr>
          <p:cNvSpPr/>
          <p:nvPr/>
        </p:nvSpPr>
        <p:spPr>
          <a:xfrm>
            <a:off x="-14430" y="1631244"/>
            <a:ext cx="91982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baseline="0" dirty="0"/>
              <a:t>Wykład 7 – 14.XI.2022</a:t>
            </a:r>
            <a:endParaRPr lang="pl-PL" baseline="0" dirty="0"/>
          </a:p>
        </p:txBody>
      </p:sp>
    </p:spTree>
    <p:extLst>
      <p:ext uri="{BB962C8B-B14F-4D97-AF65-F5344CB8AC3E}">
        <p14:creationId xmlns:p14="http://schemas.microsoft.com/office/powerpoint/2010/main" val="3610687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" y="563611"/>
            <a:ext cx="9036496" cy="617729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863110" y="1067544"/>
            <a:ext cx="332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baseline="0" dirty="0">
                <a:solidFill>
                  <a:srgbClr val="00B0F0"/>
                </a:solidFill>
              </a:rPr>
              <a:t>stal nadeutektoidalna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83195" y="4767535"/>
            <a:ext cx="49840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baseline="0" dirty="0">
                <a:solidFill>
                  <a:srgbClr val="FF0000"/>
                </a:solidFill>
              </a:rPr>
              <a:t>rysujemy styczną do odcinka wykresu, </a:t>
            </a:r>
          </a:p>
          <a:p>
            <a:r>
              <a:rPr lang="pl-PL" sz="2000" b="1" baseline="0" dirty="0">
                <a:solidFill>
                  <a:srgbClr val="FF0000"/>
                </a:solidFill>
              </a:rPr>
              <a:t>punkt odgięcia określa temperaturę</a:t>
            </a:r>
          </a:p>
          <a:p>
            <a:r>
              <a:rPr lang="pl-PL" sz="2000" b="1" baseline="0" dirty="0">
                <a:solidFill>
                  <a:srgbClr val="FF0000"/>
                </a:solidFill>
              </a:rPr>
              <a:t>początku (lub końca) przemiany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833715" y="0"/>
            <a:ext cx="2493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NAGRZEWANIE</a:t>
            </a:r>
          </a:p>
        </p:txBody>
      </p:sp>
    </p:spTree>
    <p:extLst>
      <p:ext uri="{BB962C8B-B14F-4D97-AF65-F5344CB8AC3E}">
        <p14:creationId xmlns:p14="http://schemas.microsoft.com/office/powerpoint/2010/main" val="1216476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481417" cy="50236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126" y="-5207"/>
            <a:ext cx="1922874" cy="1440000"/>
          </a:xfrm>
          <a:prstGeom prst="rect">
            <a:avLst/>
          </a:prstGeom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9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556792"/>
            <a:ext cx="7668344" cy="491270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615" y="0"/>
            <a:ext cx="900385" cy="1440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605485" y="1916832"/>
            <a:ext cx="1933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GB" altLang="pl-PL" sz="1400" baseline="0" dirty="0" err="1">
                <a:solidFill>
                  <a:srgbClr val="000066"/>
                </a:solidFill>
              </a:rPr>
              <a:t>Dylatomet</a:t>
            </a:r>
            <a:r>
              <a:rPr lang="pl-PL" altLang="pl-PL" sz="1400" baseline="0" dirty="0">
                <a:solidFill>
                  <a:srgbClr val="000066"/>
                </a:solidFill>
              </a:rPr>
              <a:t>r</a:t>
            </a:r>
            <a:r>
              <a:rPr lang="en-GB" altLang="pl-PL" sz="1400" baseline="0" dirty="0">
                <a:solidFill>
                  <a:srgbClr val="000066"/>
                </a:solidFill>
              </a:rPr>
              <a:t> </a:t>
            </a:r>
            <a:r>
              <a:rPr lang="pl-PL" altLang="pl-PL" sz="1400" baseline="0" dirty="0">
                <a:solidFill>
                  <a:srgbClr val="000066"/>
                </a:solidFill>
              </a:rPr>
              <a:t>L78 RITA</a:t>
            </a:r>
            <a:endParaRPr lang="en-GB" altLang="pl-PL" sz="1400" baseline="0" dirty="0">
              <a:solidFill>
                <a:srgbClr val="000066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58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23E08-57D4-4649-9D61-8E3ABC1A0AEC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pl-PL" sz="140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376488"/>
            <a:ext cx="88677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4250"/>
            <a:ext cx="6497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9B5EF38-82FB-6B4D-8795-61E85F0B54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66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23E08-57D4-4649-9D61-8E3ABC1A0AEC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pl-PL" sz="1400"/>
          </a:p>
        </p:txBody>
      </p:sp>
      <p:pic>
        <p:nvPicPr>
          <p:cNvPr id="7475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4250"/>
            <a:ext cx="6497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9B5EF38-82FB-6B4D-8795-61E85F0B5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79CFE5E-1417-CE4A-A4DB-3F2A3604BD40}"/>
              </a:ext>
            </a:extLst>
          </p:cNvPr>
          <p:cNvSpPr/>
          <p:nvPr/>
        </p:nvSpPr>
        <p:spPr>
          <a:xfrm>
            <a:off x="0" y="2144265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Austenit tworzy się w wyniku przemiany eutektoidalnej zachodzącej przy nagrzewaniu powyżej temperatury Ac</a:t>
            </a:r>
            <a:r>
              <a:rPr lang="pl-PL" sz="16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 (</a:t>
            </a:r>
            <a:r>
              <a:rPr lang="el-GR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pl-PL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P</a:t>
            </a:r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+Fe</a:t>
            </a:r>
            <a:r>
              <a:rPr lang="pl-PL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C→</a:t>
            </a:r>
            <a:r>
              <a:rPr lang="el-GR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γ</a:t>
            </a:r>
            <a:r>
              <a:rPr lang="pl-PL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) </a:t>
            </a:r>
          </a:p>
          <a:p>
            <a:pPr algn="l"/>
            <a:endParaRPr lang="pl-PL" sz="1600" baseline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l"/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a także wskutek przemiany ferrytu w stalach podeutektoidalnych (</a:t>
            </a:r>
            <a:r>
              <a:rPr lang="el-GR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α</a:t>
            </a:r>
            <a:r>
              <a:rPr lang="pl-PL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P→G</a:t>
            </a:r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→</a:t>
            </a:r>
            <a:r>
              <a:rPr lang="el-GR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γ</a:t>
            </a:r>
            <a:r>
              <a:rPr lang="pl-PL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S→G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). </a:t>
            </a:r>
          </a:p>
          <a:p>
            <a:endParaRPr lang="pl-PL" sz="1600" baseline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l"/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W stalach nadeutektoidalnych, po zakończeniu przemiany  eutektoidalnej, w trakcie dalszego nagrzewania w austenicie rozpuszcza się cementyt wtórny </a:t>
            </a:r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Fe</a:t>
            </a:r>
            <a:r>
              <a:rPr lang="pl-PL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C”→</a:t>
            </a:r>
            <a:r>
              <a:rPr lang="el-GR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γ</a:t>
            </a:r>
            <a:r>
              <a:rPr lang="pl-PL" sz="16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S→E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br>
              <a:rPr lang="pl-PL" sz="1600" baseline="0" dirty="0">
                <a:solidFill>
                  <a:schemeClr val="accent2"/>
                </a:solidFill>
              </a:rPr>
            </a:br>
            <a:endParaRPr lang="pl-PL" sz="1600" baseline="0" dirty="0">
              <a:solidFill>
                <a:schemeClr val="accent2"/>
              </a:solidFill>
            </a:endParaRPr>
          </a:p>
          <a:p>
            <a:pPr algn="just"/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Zarodki austenitu powstają na granicach międzyfazowych. W stopach żelazo-węgiel </a:t>
            </a:r>
            <a:br>
              <a:rPr lang="pl-PL" sz="1600" baseline="0" dirty="0">
                <a:solidFill>
                  <a:schemeClr val="accent2"/>
                </a:solidFill>
              </a:rPr>
            </a:b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procesem, który kontroluje szybkość tworzenia się austenitu jest </a:t>
            </a:r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dyfuzja międzywęzłowych </a:t>
            </a:r>
            <a:br>
              <a:rPr lang="pl-PL" sz="1600" baseline="0" dirty="0">
                <a:solidFill>
                  <a:srgbClr val="FF0000"/>
                </a:solidFill>
              </a:rPr>
            </a:br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atomów węgla 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ponieważ tylko ten pierwiastek musi dyfundować na większe odległości. </a:t>
            </a:r>
            <a:br>
              <a:rPr lang="pl-PL" sz="1600" baseline="0" dirty="0">
                <a:solidFill>
                  <a:schemeClr val="accent2"/>
                </a:solidFill>
              </a:rPr>
            </a:b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Zajmujące pozycje węzłowe atomy żelaza przechodzą tylko przez granice międzyfazowe </a:t>
            </a:r>
            <a:br>
              <a:rPr lang="pl-PL" sz="1600" baseline="0" dirty="0">
                <a:solidFill>
                  <a:schemeClr val="accent2"/>
                </a:solidFill>
              </a:rPr>
            </a:b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i wbudowują się w strukturę austenitu, przemieszczając się na odległość zaledwie kilku średnic atomowych. </a:t>
            </a:r>
            <a:endParaRPr lang="pl-PL" sz="160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3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C1446-3398-4C20-ADF1-E40F805849BE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pl-PL" sz="1400"/>
          </a:p>
        </p:txBody>
      </p:sp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916113"/>
            <a:ext cx="54879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949950"/>
            <a:ext cx="77247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557338"/>
            <a:ext cx="337661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4250"/>
            <a:ext cx="6497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716122E-E740-5643-AF51-6FCD1DC27B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A037D370-E89B-9549-A45D-651F350AEA32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</p:spTree>
    <p:extLst>
      <p:ext uri="{BB962C8B-B14F-4D97-AF65-F5344CB8AC3E}">
        <p14:creationId xmlns:p14="http://schemas.microsoft.com/office/powerpoint/2010/main" val="168904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EC1446-3398-4C20-ADF1-E40F805849BE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pl-PL" sz="140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4250"/>
            <a:ext cx="6497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716122E-E740-5643-AF51-6FCD1DC27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pic>
        <p:nvPicPr>
          <p:cNvPr id="3" name="Obraz 2" descr="Obraz zawierający szkicowanie, clipart&#10;&#10;Opis wygenerowany automatycznie">
            <a:extLst>
              <a:ext uri="{FF2B5EF4-FFF2-40B4-BE49-F238E27FC236}">
                <a16:creationId xmlns:a16="http://schemas.microsoft.com/office/drawing/2014/main" id="{C4E00585-A8C2-B54E-8A9D-92C84018A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628800"/>
            <a:ext cx="7569200" cy="20701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923244D-2DA1-6C43-B50A-A0DF04F2A324}"/>
              </a:ext>
            </a:extLst>
          </p:cNvPr>
          <p:cNvSpPr/>
          <p:nvPr/>
        </p:nvSpPr>
        <p:spPr>
          <a:xfrm>
            <a:off x="0" y="4248341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aseline="0" dirty="0">
                <a:solidFill>
                  <a:schemeClr val="accent6"/>
                </a:solidFill>
                <a:latin typeface="Arial" panose="020B0604020202020204" pitchFamily="34" charset="0"/>
              </a:rPr>
              <a:t>Przemiana </a:t>
            </a:r>
            <a:r>
              <a:rPr lang="pl-PL" baseline="0" dirty="0">
                <a:solidFill>
                  <a:srgbClr val="FF0000"/>
                </a:solidFill>
                <a:latin typeface="Arial" panose="020B0604020202020204" pitchFamily="34" charset="0"/>
              </a:rPr>
              <a:t>perlitu w austenit</a:t>
            </a:r>
            <a:r>
              <a:rPr lang="pl-PL" baseline="0" dirty="0">
                <a:solidFill>
                  <a:schemeClr val="accent6"/>
                </a:solidFill>
                <a:latin typeface="Arial" panose="020B0604020202020204" pitchFamily="34" charset="0"/>
              </a:rPr>
              <a:t> jest związana z </a:t>
            </a:r>
            <a:r>
              <a:rPr lang="pl-PL" baseline="0" dirty="0">
                <a:solidFill>
                  <a:srgbClr val="FF0000"/>
                </a:solidFill>
                <a:latin typeface="Arial" panose="020B0604020202020204" pitchFamily="34" charset="0"/>
              </a:rPr>
              <a:t>rozdrobnieniem ziarna</a:t>
            </a:r>
            <a:r>
              <a:rPr lang="pl-PL" baseline="0" dirty="0">
                <a:solidFill>
                  <a:schemeClr val="accent6"/>
                </a:solidFill>
                <a:latin typeface="Arial" panose="020B0604020202020204" pitchFamily="34" charset="0"/>
              </a:rPr>
              <a:t>, ponieważ zarodki austenitu tworzą się nie tylko na granicach ziarn ale również w objętości każdego z ziarn perlitu na bardzo rozbudowanej powierzchni między płytkami ferrytu i cementytu.</a:t>
            </a:r>
            <a:endParaRPr lang="pl-PL" baseline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55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D5B35-57F4-46C8-AFD4-F6072DA99488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pl-PL" sz="1400"/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438275"/>
            <a:ext cx="6575425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119563"/>
            <a:ext cx="2324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4250"/>
            <a:ext cx="6497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D31AD40-BEC8-3D4B-91E4-6357F8781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73AA8B71-50E7-A042-8C34-80379060B7F2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</p:spTree>
    <p:extLst>
      <p:ext uri="{BB962C8B-B14F-4D97-AF65-F5344CB8AC3E}">
        <p14:creationId xmlns:p14="http://schemas.microsoft.com/office/powerpoint/2010/main" val="3028088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857A68-5306-46AA-A37C-5880C2DCF33E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pl-PL" sz="1400"/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8275"/>
            <a:ext cx="60769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157788"/>
            <a:ext cx="2362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4250"/>
            <a:ext cx="6497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C951C30-4F90-3B4B-8E0D-C43F30014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7C63A49-E2BC-E94F-8F91-AAB585EBED76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</p:spTree>
    <p:extLst>
      <p:ext uri="{BB962C8B-B14F-4D97-AF65-F5344CB8AC3E}">
        <p14:creationId xmlns:p14="http://schemas.microsoft.com/office/powerpoint/2010/main" val="4178524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857A68-5306-46AA-A37C-5880C2DCF33E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pl-PL" sz="1400"/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17650"/>
            <a:ext cx="4221866" cy="289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4250"/>
            <a:ext cx="64976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7C951C30-4F90-3B4B-8E0D-C43F30014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F59FDB3-779C-B44A-8D24-7DD0467834F8}"/>
              </a:ext>
            </a:extLst>
          </p:cNvPr>
          <p:cNvSpPr/>
          <p:nvPr/>
        </p:nvSpPr>
        <p:spPr>
          <a:xfrm>
            <a:off x="2583" y="4575529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Dla stali </a:t>
            </a:r>
            <a:r>
              <a:rPr lang="pl-PL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umownie drobnoziarnistej 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(odtlenionej aluminium), w miarę wzrostu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temperatury ziarna austenitu rosną najpierw bardzo wolno, a poczynając od pewnej temperatury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następuje ich gwałtowny rozrost. </a:t>
            </a:r>
          </a:p>
          <a:p>
            <a:pPr algn="just"/>
            <a:endParaRPr lang="pl-PL" sz="1400" baseline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W stalach </a:t>
            </a:r>
            <a:r>
              <a:rPr lang="pl-PL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umownie gruboziarnistych 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(odtlenionych  żelazomanganem) rozrost ziarna austenitu następuje natychmiast po zakończeniu przemiany perlitu w austenit. Aluminium dodane jako odtleniacz do stali powoduje powstanie dyspersyjnych azotków (</a:t>
            </a:r>
            <a:r>
              <a:rPr lang="pl-PL" sz="1400" baseline="0" dirty="0" err="1">
                <a:solidFill>
                  <a:schemeClr val="accent2"/>
                </a:solidFill>
                <a:latin typeface="Arial" panose="020B0604020202020204" pitchFamily="34" charset="0"/>
              </a:rPr>
              <a:t>AlN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), które odgrywają rolę przeszkód hamujących rozrost ziarna austenitu. Rozrost ziarna austenitu możliwy jest dopiero po rozpuszczeniu tych wydzieleń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(w temperaturze 950÷1000</a:t>
            </a:r>
            <a:r>
              <a:rPr lang="pl-PL" sz="1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o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C).</a:t>
            </a:r>
            <a:endParaRPr lang="pl-PL" sz="1400" baseline="0" dirty="0">
              <a:solidFill>
                <a:schemeClr val="accent2"/>
              </a:solidFill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8AD1BB9F-90DA-9742-85E1-AC6A4C48D697}"/>
              </a:ext>
            </a:extLst>
          </p:cNvPr>
          <p:cNvSpPr/>
          <p:nvPr/>
        </p:nvSpPr>
        <p:spPr>
          <a:xfrm>
            <a:off x="0" y="657760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="0" baseline="0" dirty="0">
                <a:solidFill>
                  <a:schemeClr val="bg1"/>
                </a:solidFill>
              </a:rPr>
              <a:t>źródło: L.A. Dobrzański „Podstawy nauki o materiałach i metaloznawstwo”, WNT 2002  </a:t>
            </a:r>
          </a:p>
        </p:txBody>
      </p:sp>
    </p:spTree>
    <p:extLst>
      <p:ext uri="{BB962C8B-B14F-4D97-AF65-F5344CB8AC3E}">
        <p14:creationId xmlns:p14="http://schemas.microsoft.com/office/powerpoint/2010/main" val="246133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037647" cy="1440000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9E243-E02D-4C57-93B4-7E8F5F4140B7}" type="slidenum">
              <a:rPr lang="en-US" altLang="pl-PL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pl-PL" sz="140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14379"/>
              </p:ext>
            </p:extLst>
          </p:nvPr>
        </p:nvGraphicFramePr>
        <p:xfrm>
          <a:off x="18296" y="3467472"/>
          <a:ext cx="912570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25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25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25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25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25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Al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B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Bi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Co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Cr 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solidFill>
                            <a:schemeClr val="accent2"/>
                          </a:solidFill>
                          <a:effectLst/>
                        </a:rPr>
                        <a:t>Cu </a:t>
                      </a:r>
                      <a:endParaRPr lang="pl-PL" sz="1800" b="1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spc="-100" dirty="0">
                          <a:effectLst/>
                        </a:rPr>
                        <a:t>Lantanowce</a:t>
                      </a:r>
                      <a:endParaRPr lang="pl-PL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solidFill>
                            <a:srgbClr val="FF0000"/>
                          </a:solidFill>
                          <a:effectLst/>
                        </a:rPr>
                        <a:t>Mn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Mo 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Nb 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>
                          <a:effectLst/>
                        </a:rPr>
                        <a:t>0,10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0,0008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0,10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0,10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0,30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solidFill>
                            <a:schemeClr val="accent2"/>
                          </a:solidFill>
                          <a:effectLst/>
                        </a:rPr>
                        <a:t>0,40</a:t>
                      </a:r>
                      <a:endParaRPr lang="pl-PL" sz="1800" b="1" dirty="0">
                        <a:solidFill>
                          <a:schemeClr val="accent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0,05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solidFill>
                            <a:srgbClr val="FF0000"/>
                          </a:solidFill>
                          <a:effectLst/>
                        </a:rPr>
                        <a:t>1,65</a:t>
                      </a:r>
                      <a:endParaRPr lang="pl-PL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0,08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spc="-100" dirty="0">
                          <a:effectLst/>
                        </a:rPr>
                        <a:t>0,06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99324"/>
              </p:ext>
            </p:extLst>
          </p:nvPr>
        </p:nvGraphicFramePr>
        <p:xfrm>
          <a:off x="2" y="4838288"/>
          <a:ext cx="9144000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Ni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Pb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Se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Si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Te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 err="1">
                          <a:effectLst/>
                        </a:rPr>
                        <a:t>Ti</a:t>
                      </a:r>
                      <a:r>
                        <a:rPr lang="de-DE" sz="1800" b="1" dirty="0">
                          <a:effectLst/>
                        </a:rPr>
                        <a:t> 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V 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W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Zr 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inne oprócz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C, P, S, N</a:t>
                      </a:r>
                      <a:endParaRPr lang="pl-PL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0,30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0,40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0,10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0,50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0,10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0,05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0,10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0,10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>
                          <a:effectLst/>
                        </a:rPr>
                        <a:t>0,05</a:t>
                      </a:r>
                      <a:endParaRPr lang="pl-PL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</a:rPr>
                        <a:t>0,05</a:t>
                      </a:r>
                      <a:endParaRPr lang="pl-PL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Prostokąt 10"/>
          <p:cNvSpPr/>
          <p:nvPr/>
        </p:nvSpPr>
        <p:spPr>
          <a:xfrm>
            <a:off x="0" y="2540223"/>
            <a:ext cx="91982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baseline="0" dirty="0">
                <a:solidFill>
                  <a:schemeClr val="accent6"/>
                </a:solidFill>
              </a:rPr>
              <a:t>Graniczne zawartości pierwiastków dla stali niestopowych, % masowy</a:t>
            </a:r>
            <a:endParaRPr lang="pl-PL" baseline="0" dirty="0">
              <a:solidFill>
                <a:schemeClr val="accent6"/>
              </a:solidFill>
            </a:endParaRPr>
          </a:p>
        </p:txBody>
      </p:sp>
      <p:sp>
        <p:nvSpPr>
          <p:cNvPr id="13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C03694D-939A-971B-1479-D10143119493}"/>
              </a:ext>
            </a:extLst>
          </p:cNvPr>
          <p:cNvSpPr/>
          <p:nvPr/>
        </p:nvSpPr>
        <p:spPr>
          <a:xfrm>
            <a:off x="-14430" y="1631244"/>
            <a:ext cx="919826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baseline="0" dirty="0"/>
              <a:t>Wykład 7 – 14.XI.2022</a:t>
            </a:r>
            <a:endParaRPr lang="pl-PL" baseline="0" dirty="0"/>
          </a:p>
        </p:txBody>
      </p:sp>
    </p:spTree>
    <p:extLst>
      <p:ext uri="{BB962C8B-B14F-4D97-AF65-F5344CB8AC3E}">
        <p14:creationId xmlns:p14="http://schemas.microsoft.com/office/powerpoint/2010/main" val="1850458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620A4-7B5B-4EDD-B376-19250094F0AA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pl-PL" sz="1400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41E6E4-56B8-D14F-B00C-F3894FEB9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2787154-BF30-EE49-9836-18B26F6B6D21}"/>
              </a:ext>
            </a:extLst>
          </p:cNvPr>
          <p:cNvSpPr/>
          <p:nvPr/>
        </p:nvSpPr>
        <p:spPr>
          <a:xfrm>
            <a:off x="0" y="2310745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Podczas wolnego chłodzenia stali z zakresu istnienia austenitu, zachodzące przemiany są zgodne  z wykresem równowagi żelazo-cementyt. </a:t>
            </a:r>
          </a:p>
          <a:p>
            <a:pPr algn="just"/>
            <a:endParaRPr lang="pl-PL" sz="1800" baseline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18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W przypadku stali podeutektoidalnych oznacza to, że przemiana austenit → perlit poprzedzona jest wydzielaniem się ferrytu a nadeutektoidalnych  wydzielaniem się cementytu drugorzędowego (wtórnego). </a:t>
            </a:r>
          </a:p>
          <a:p>
            <a:pPr algn="just"/>
            <a:endParaRPr lang="pl-PL" sz="1800" baseline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18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Przemiany austenitu zachodzące podczas wolnego chłodzenia, kiedy podstawową rolę odgrywają procesy dyfuzji, noszą nazwę </a:t>
            </a:r>
            <a:r>
              <a:rPr lang="pl-PL" sz="1800" baseline="0" dirty="0">
                <a:solidFill>
                  <a:srgbClr val="FF0000"/>
                </a:solidFill>
                <a:latin typeface="Arial" panose="020B0604020202020204" pitchFamily="34" charset="0"/>
              </a:rPr>
              <a:t>przemian dyfuzyjnych austenitu</a:t>
            </a:r>
            <a:r>
              <a:rPr lang="pl-PL" sz="18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endParaRPr lang="pl-PL" sz="180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13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620A4-7B5B-4EDD-B376-19250094F0AA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pl-PL" sz="1400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41E6E4-56B8-D14F-B00C-F3894FEB9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7CF77BA-5BD3-1746-B55D-59D865D6B141}"/>
              </a:ext>
            </a:extLst>
          </p:cNvPr>
          <p:cNvSpPr/>
          <p:nvPr/>
        </p:nvSpPr>
        <p:spPr>
          <a:xfrm>
            <a:off x="-3654" y="220486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Wydzielanie się ferrytu z austenitu przy chłodzeniu rozpoczyna się po przekroczeniu linii GS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(</a:t>
            </a:r>
            <a:r>
              <a:rPr lang="pl-PL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temperatura Ar</a:t>
            </a:r>
            <a:r>
              <a:rPr lang="pl-PL" sz="1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) i trwa aż do osiągnięcia linii PS czyli do rozpoczęcia przemiany eutektoidalnej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(</a:t>
            </a:r>
            <a:r>
              <a:rPr lang="pl-PL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temperatura Ar</a:t>
            </a:r>
            <a:r>
              <a:rPr lang="pl-PL" sz="1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1s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) pozostałego austenitu, wzbogacającego się podczas wydzielania ferrytu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w węgiel, aż do zawartości 0,77%. </a:t>
            </a:r>
          </a:p>
          <a:p>
            <a:pPr algn="just"/>
            <a:endParaRPr lang="pl-PL" sz="1400" baseline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endParaRPr lang="pl-PL" sz="1400" baseline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Im mniejsza jest zawartość węgla w stali, tym szerszy jest temperaturowy zakres wydzielania ferrytu z austenitu. </a:t>
            </a:r>
          </a:p>
          <a:p>
            <a:pPr algn="just"/>
            <a:endParaRPr lang="pl-PL" sz="1400" baseline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Zarodki ferrytu tworzą się na granicach ziarn austenitu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. W stalach o zawartości węgla powyżej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0,6÷0,7%, ilość ferrytu jest tak mała, że występuje on w postaci siatki na granicach ziarn. Jeżeli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zawartość węgla w austenicie była początkowo mniejsza niż zawartość węgla w punkcie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O (0,45%) na wykresie żelazo-cementyt, to powstające wydzielenia ferrytu są początkowo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paramagnetyczne, a po przekroczeniu temperatury 770</a:t>
            </a:r>
            <a:r>
              <a:rPr lang="pl-PL" sz="1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o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C (linia M-O) ulegają przemianie </a:t>
            </a:r>
            <a:br>
              <a:rPr lang="pl-PL" sz="1400" baseline="0" dirty="0">
                <a:solidFill>
                  <a:schemeClr val="accent2"/>
                </a:solidFill>
              </a:rPr>
            </a:b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magnetycznej i są odtąd ferromagnetyczne. </a:t>
            </a:r>
            <a:endParaRPr lang="pl-PL" sz="140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5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620A4-7B5B-4EDD-B376-19250094F0AA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pl-PL" sz="1400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41E6E4-56B8-D14F-B00C-F3894FEB9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CDCC372-D1A3-2749-B506-CDEF2072F114}"/>
              </a:ext>
            </a:extLst>
          </p:cNvPr>
          <p:cNvSpPr/>
          <p:nvPr/>
        </p:nvSpPr>
        <p:spPr>
          <a:xfrm>
            <a:off x="0" y="17008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W stalach przegrzanych wydzielenia ferrytu mogą tworzyć tzw. </a:t>
            </a:r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strukturę </a:t>
            </a:r>
            <a:r>
              <a:rPr lang="pl-PL" sz="1600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Widmannstättena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br>
              <a:rPr lang="pl-PL" sz="1600" baseline="0" dirty="0">
                <a:solidFill>
                  <a:schemeClr val="accent2"/>
                </a:solidFill>
              </a:rPr>
            </a:b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Struktura ta powstaje przy chłodzeniu austenitu stali podeutektoidalnych od wysokich </a:t>
            </a:r>
            <a:br>
              <a:rPr lang="pl-PL" sz="1600" baseline="0" dirty="0">
                <a:solidFill>
                  <a:schemeClr val="accent2"/>
                </a:solidFill>
              </a:rPr>
            </a:b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temperatur w zakresie pomiędzy temperaturami Ar</a:t>
            </a:r>
            <a:r>
              <a:rPr lang="pl-PL" sz="16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 i Ar</a:t>
            </a:r>
            <a:r>
              <a:rPr lang="pl-PL" sz="1600" baseline="-25000" dirty="0">
                <a:solidFill>
                  <a:schemeClr val="accent2"/>
                </a:solidFill>
                <a:latin typeface="Arial" panose="020B0604020202020204" pitchFamily="34" charset="0"/>
              </a:rPr>
              <a:t>1s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, ferryt wówczas krystalizuje wewnątrz ziarn austenitu wzdłuż uprzywilejowanych kierunków krystalograficznych.</a:t>
            </a:r>
          </a:p>
          <a:p>
            <a:pPr algn="just"/>
            <a:endParaRPr lang="pl-PL" sz="1600" baseline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Stale o takiej strukturze wykazują dużą kruchość.</a:t>
            </a:r>
            <a:endParaRPr lang="pl-PL" sz="1600" baseline="0" dirty="0">
              <a:solidFill>
                <a:schemeClr val="accent2"/>
              </a:solidFill>
            </a:endParaRPr>
          </a:p>
        </p:txBody>
      </p:sp>
      <p:pic>
        <p:nvPicPr>
          <p:cNvPr id="4" name="Obraz 3" descr="Obraz zawierający tekst, sieć, korzeń, korzeń podporowy&#10;&#10;Opis wygenerowany automatycznie">
            <a:extLst>
              <a:ext uri="{FF2B5EF4-FFF2-40B4-BE49-F238E27FC236}">
                <a16:creationId xmlns:a16="http://schemas.microsoft.com/office/drawing/2014/main" id="{ECA565A9-4B41-E143-B46E-CA45E2E91C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39" y="3270468"/>
            <a:ext cx="4400922" cy="32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05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620A4-7B5B-4EDD-B376-19250094F0AA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pl-PL" sz="1400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41E6E4-56B8-D14F-B00C-F3894FEB9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8CF7400-06CD-4747-8C42-C9150B0208E9}"/>
              </a:ext>
            </a:extLst>
          </p:cNvPr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aseline="0" dirty="0" err="1">
                <a:solidFill>
                  <a:schemeClr val="bg1"/>
                </a:solidFill>
              </a:rPr>
              <a:t>https</a:t>
            </a:r>
            <a:r>
              <a:rPr lang="pl-PL" sz="1200" baseline="0" dirty="0">
                <a:solidFill>
                  <a:schemeClr val="bg1"/>
                </a:solidFill>
              </a:rPr>
              <a:t>://</a:t>
            </a:r>
            <a:r>
              <a:rPr lang="pl-PL" sz="1200" baseline="0" dirty="0" err="1">
                <a:solidFill>
                  <a:schemeClr val="bg1"/>
                </a:solidFill>
              </a:rPr>
              <a:t>www.tf.uni-kiel.de</a:t>
            </a:r>
            <a:r>
              <a:rPr lang="pl-PL" sz="1200" baseline="0" dirty="0">
                <a:solidFill>
                  <a:schemeClr val="bg1"/>
                </a:solidFill>
              </a:rPr>
              <a:t>/</a:t>
            </a:r>
            <a:r>
              <a:rPr lang="pl-PL" sz="1200" baseline="0" dirty="0" err="1">
                <a:solidFill>
                  <a:schemeClr val="bg1"/>
                </a:solidFill>
              </a:rPr>
              <a:t>matwis</a:t>
            </a:r>
            <a:r>
              <a:rPr lang="pl-PL" sz="1200" baseline="0" dirty="0">
                <a:solidFill>
                  <a:schemeClr val="bg1"/>
                </a:solidFill>
              </a:rPr>
              <a:t>/</a:t>
            </a:r>
            <a:r>
              <a:rPr lang="pl-PL" sz="1200" baseline="0" dirty="0" err="1">
                <a:solidFill>
                  <a:schemeClr val="bg1"/>
                </a:solidFill>
              </a:rPr>
              <a:t>amat</a:t>
            </a:r>
            <a:r>
              <a:rPr lang="pl-PL" sz="1200" baseline="0" dirty="0">
                <a:solidFill>
                  <a:schemeClr val="bg1"/>
                </a:solidFill>
              </a:rPr>
              <a:t>/</a:t>
            </a:r>
            <a:r>
              <a:rPr lang="pl-PL" sz="1200" baseline="0" dirty="0" err="1">
                <a:solidFill>
                  <a:schemeClr val="bg1"/>
                </a:solidFill>
              </a:rPr>
              <a:t>iss</a:t>
            </a:r>
            <a:r>
              <a:rPr lang="pl-PL" sz="1200" baseline="0" dirty="0">
                <a:solidFill>
                  <a:schemeClr val="bg1"/>
                </a:solidFill>
              </a:rPr>
              <a:t>/kap_8/</a:t>
            </a:r>
            <a:r>
              <a:rPr lang="pl-PL" sz="1200" baseline="0" dirty="0" err="1">
                <a:solidFill>
                  <a:schemeClr val="bg1"/>
                </a:solidFill>
              </a:rPr>
              <a:t>illustr</a:t>
            </a:r>
            <a:r>
              <a:rPr lang="pl-PL" sz="1200" baseline="0" dirty="0">
                <a:solidFill>
                  <a:schemeClr val="bg1"/>
                </a:solidFill>
              </a:rPr>
              <a:t>/s8_4_2.html</a:t>
            </a:r>
          </a:p>
        </p:txBody>
      </p:sp>
      <p:pic>
        <p:nvPicPr>
          <p:cNvPr id="8" name="Obraz 7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54C99E1A-649A-DE46-980F-26E99A01D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411"/>
            <a:ext cx="9144000" cy="231317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50C66C2-4616-2643-94A1-C2113E1F9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0" y="4940425"/>
            <a:ext cx="9144000" cy="2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44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620A4-7B5B-4EDD-B376-19250094F0AA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pl-PL" sz="1400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41E6E4-56B8-D14F-B00C-F3894FEB90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E92DC5C-28A5-2F40-87FC-D626B0FF75B8}"/>
              </a:ext>
            </a:extLst>
          </p:cNvPr>
          <p:cNvSpPr/>
          <p:nvPr/>
        </p:nvSpPr>
        <p:spPr>
          <a:xfrm>
            <a:off x="0" y="1719967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W stalach nadeutektoidalnych 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przemianę austenitu w perlit poprzedza wydzielanie się cementytu drugorzędowego (wtórnego) po przekroczeniu podczas chłodzenia linii SE na wykresie żelazo-cementyt (temperatury </a:t>
            </a:r>
            <a:r>
              <a:rPr lang="pl-PL" sz="1600" baseline="0" dirty="0" err="1">
                <a:solidFill>
                  <a:schemeClr val="accent2"/>
                </a:solidFill>
                <a:latin typeface="Arial" panose="020B0604020202020204" pitchFamily="34" charset="0"/>
              </a:rPr>
              <a:t>Ar</a:t>
            </a:r>
            <a:r>
              <a:rPr lang="pl-PL" sz="16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cm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). Jest to linia malejącej rozpuszczalności węgla w austenicie (od 2,11%C w temperaturze przemiany eutektycznej do 0,77%C w temperaturze przemiany eutektoidalnej). Wydzielenia cementytu drugorzędowego występują najczęściej w postaci siatki na granicach ziarn austenitu, siatka ta zwiększa swą grubość ze wzrostem zawartości węgla. </a:t>
            </a:r>
          </a:p>
          <a:p>
            <a:pPr algn="just"/>
            <a:endParaRPr lang="pl-PL" sz="1600" baseline="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/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W przypadku przegrzania stali </a:t>
            </a:r>
            <a:r>
              <a:rPr lang="pl-PL" sz="1600" baseline="0" dirty="0" err="1">
                <a:solidFill>
                  <a:schemeClr val="accent2"/>
                </a:solidFill>
                <a:latin typeface="Arial" panose="020B0604020202020204" pitchFamily="34" charset="0"/>
              </a:rPr>
              <a:t>nadeutektoidalnej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 cementyt drugorzędowy może wydzielać się podczas chłodzenia wzdłuż uprzywilejowanych kierunków krystalograficznych wewnątrz ziarn austenitu, podobnie jak ferryt w stalach podeutektoidalnych, tworząc strukturę analogiczną do </a:t>
            </a:r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struktury </a:t>
            </a:r>
            <a:r>
              <a:rPr lang="pl-PL" sz="1600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Widmannstättena</a:t>
            </a:r>
            <a:r>
              <a:rPr lang="pl-PL" sz="1600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sz="16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w stalach podeutektoidalnych, co również silnie zmniejszają odporność na pękanie tych stali. </a:t>
            </a:r>
            <a:endParaRPr lang="pl-PL" sz="160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19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620A4-7B5B-4EDD-B376-19250094F0AA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pl-PL" sz="1400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E41E6E4-56B8-D14F-B00C-F3894FEB9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8CF7400-06CD-4747-8C42-C9150B0208E9}"/>
              </a:ext>
            </a:extLst>
          </p:cNvPr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200" baseline="0" dirty="0" err="1">
                <a:solidFill>
                  <a:schemeClr val="bg1"/>
                </a:solidFill>
              </a:rPr>
              <a:t>https</a:t>
            </a:r>
            <a:r>
              <a:rPr lang="pl-PL" sz="1200" baseline="0" dirty="0">
                <a:solidFill>
                  <a:schemeClr val="bg1"/>
                </a:solidFill>
              </a:rPr>
              <a:t>://</a:t>
            </a:r>
            <a:r>
              <a:rPr lang="pl-PL" sz="1200" baseline="0" dirty="0" err="1">
                <a:solidFill>
                  <a:schemeClr val="bg1"/>
                </a:solidFill>
              </a:rPr>
              <a:t>www.tf.uni-kiel.de</a:t>
            </a:r>
            <a:r>
              <a:rPr lang="pl-PL" sz="1200" baseline="0" dirty="0">
                <a:solidFill>
                  <a:schemeClr val="bg1"/>
                </a:solidFill>
              </a:rPr>
              <a:t>/</a:t>
            </a:r>
            <a:r>
              <a:rPr lang="pl-PL" sz="1200" baseline="0" dirty="0" err="1">
                <a:solidFill>
                  <a:schemeClr val="bg1"/>
                </a:solidFill>
              </a:rPr>
              <a:t>matwis</a:t>
            </a:r>
            <a:r>
              <a:rPr lang="pl-PL" sz="1200" baseline="0" dirty="0">
                <a:solidFill>
                  <a:schemeClr val="bg1"/>
                </a:solidFill>
              </a:rPr>
              <a:t>/</a:t>
            </a:r>
            <a:r>
              <a:rPr lang="pl-PL" sz="1200" baseline="0" dirty="0" err="1">
                <a:solidFill>
                  <a:schemeClr val="bg1"/>
                </a:solidFill>
              </a:rPr>
              <a:t>amat</a:t>
            </a:r>
            <a:r>
              <a:rPr lang="pl-PL" sz="1200" baseline="0" dirty="0">
                <a:solidFill>
                  <a:schemeClr val="bg1"/>
                </a:solidFill>
              </a:rPr>
              <a:t>/</a:t>
            </a:r>
            <a:r>
              <a:rPr lang="pl-PL" sz="1200" baseline="0" dirty="0" err="1">
                <a:solidFill>
                  <a:schemeClr val="bg1"/>
                </a:solidFill>
              </a:rPr>
              <a:t>iss</a:t>
            </a:r>
            <a:r>
              <a:rPr lang="pl-PL" sz="1200" baseline="0" dirty="0">
                <a:solidFill>
                  <a:schemeClr val="bg1"/>
                </a:solidFill>
              </a:rPr>
              <a:t>/kap_8/</a:t>
            </a:r>
            <a:r>
              <a:rPr lang="pl-PL" sz="1200" baseline="0" dirty="0" err="1">
                <a:solidFill>
                  <a:schemeClr val="bg1"/>
                </a:solidFill>
              </a:rPr>
              <a:t>illustr</a:t>
            </a:r>
            <a:r>
              <a:rPr lang="pl-PL" sz="1200" baseline="0" dirty="0">
                <a:solidFill>
                  <a:schemeClr val="bg1"/>
                </a:solidFill>
              </a:rPr>
              <a:t>/s8_4_2.html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95B6251-1C89-CB42-BC5B-53C17F904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334" y="1440000"/>
            <a:ext cx="5301332" cy="520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08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A620A4-7B5B-4EDD-B376-19250094F0AA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pl-PL" sz="1400"/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287588"/>
            <a:ext cx="91313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84" y="0"/>
            <a:ext cx="187601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2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AE7D59-D5B8-4A1D-8680-1616A98D68FD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pl-PL" sz="1400"/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58913"/>
            <a:ext cx="519271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445125"/>
            <a:ext cx="74390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84" y="0"/>
            <a:ext cx="187601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0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FBD37D-E876-45E1-93C6-F38347C90AE5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pl-PL" sz="1400"/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1773238"/>
            <a:ext cx="471487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84" y="0"/>
            <a:ext cx="187601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64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EDEFD-59E2-4360-83CB-AC95B60B5B44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pl-PL" sz="1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4931F58-C4F2-1E4A-BCCB-2DA033CEE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AE9FAEB-5F00-DA4F-B7FA-E959C063B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06" y="1792502"/>
            <a:ext cx="6305188" cy="41148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2138143-9F4C-A340-AF11-2A859694DB6C}"/>
              </a:ext>
            </a:extLst>
          </p:cNvPr>
          <p:cNvSpPr/>
          <p:nvPr/>
        </p:nvSpPr>
        <p:spPr>
          <a:xfrm>
            <a:off x="0" y="6088699"/>
            <a:ext cx="9144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aseline="0" dirty="0">
                <a:solidFill>
                  <a:schemeClr val="accent2"/>
                </a:solidFill>
                <a:latin typeface="Arial" panose="020B0604020202020204" pitchFamily="34" charset="0"/>
              </a:rPr>
              <a:t>Schematy tworzenia się bainitu: a) </a:t>
            </a:r>
            <a:r>
              <a:rPr lang="pl-PL" baseline="0" dirty="0">
                <a:solidFill>
                  <a:srgbClr val="FF0000"/>
                </a:solidFill>
                <a:latin typeface="Arial" panose="020B0604020202020204" pitchFamily="34" charset="0"/>
              </a:rPr>
              <a:t>górnego</a:t>
            </a:r>
            <a:r>
              <a:rPr lang="pl-PL" baseline="0" dirty="0">
                <a:solidFill>
                  <a:schemeClr val="accent2"/>
                </a:solidFill>
                <a:latin typeface="Arial" panose="020B0604020202020204" pitchFamily="34" charset="0"/>
              </a:rPr>
              <a:t> i b) </a:t>
            </a:r>
            <a:r>
              <a:rPr lang="pl-PL" baseline="0" dirty="0">
                <a:solidFill>
                  <a:srgbClr val="FF0000"/>
                </a:solidFill>
                <a:latin typeface="Arial" panose="020B0604020202020204" pitchFamily="34" charset="0"/>
              </a:rPr>
              <a:t>dolnego</a:t>
            </a:r>
            <a:r>
              <a:rPr lang="pl-PL" baseline="0" dirty="0">
                <a:solidFill>
                  <a:schemeClr val="accent2"/>
                </a:solidFill>
                <a:latin typeface="Arial" panose="020B0604020202020204" pitchFamily="34" charset="0"/>
              </a:rPr>
              <a:t>, wg S. </a:t>
            </a:r>
            <a:r>
              <a:rPr lang="pl-PL" baseline="0" dirty="0" err="1">
                <a:solidFill>
                  <a:schemeClr val="accent2"/>
                </a:solidFill>
                <a:latin typeface="Arial" panose="020B0604020202020204" pitchFamily="34" charset="0"/>
              </a:rPr>
              <a:t>Prowansa</a:t>
            </a:r>
            <a:r>
              <a:rPr lang="pl-PL" baseline="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pl-PL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2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93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755775"/>
            <a:ext cx="3262312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23850" y="5589588"/>
            <a:ext cx="4176713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434" tIns="37716" rIns="75434" bIns="37716"/>
          <a:lstStyle>
            <a:lvl1pPr algn="l" defTabSz="755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defTabSz="7556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defTabSz="7556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defTabSz="7556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defTabSz="75565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755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baseline="0">
                <a:solidFill>
                  <a:srgbClr val="333399"/>
                </a:solidFill>
                <a:latin typeface="Arial" charset="0"/>
              </a:rPr>
              <a:t>Układ Fe-Fe</a:t>
            </a:r>
            <a:r>
              <a:rPr lang="pl-PL" altLang="pl-PL" sz="1400" baseline="-25000">
                <a:solidFill>
                  <a:srgbClr val="333399"/>
                </a:solidFill>
                <a:latin typeface="Arial" charset="0"/>
              </a:rPr>
              <a:t>3</a:t>
            </a:r>
            <a:r>
              <a:rPr lang="pl-PL" altLang="pl-PL" sz="1400" baseline="0">
                <a:solidFill>
                  <a:srgbClr val="333399"/>
                </a:solidFill>
                <a:latin typeface="Arial" charset="0"/>
              </a:rPr>
              <a:t>C opisany składnikami strukturalnymi oraz prostokąt udziałów składników strukturalnych</a:t>
            </a:r>
            <a:endParaRPr lang="pl-PL" altLang="pl-PL" sz="1400" b="0" baseline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989138"/>
            <a:ext cx="56673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8EDEFD-59E2-4360-83CB-AC95B60B5B44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pl-PL" sz="1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4931F58-C4F2-1E4A-BCCB-2DA033CEE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5" y="0"/>
            <a:ext cx="1383805" cy="1440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AE9FAEB-5F00-DA4F-B7FA-E959C063B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40000"/>
            <a:ext cx="4592754" cy="299725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B4D4428E-9B6C-084C-9FAD-854595C9A281}"/>
              </a:ext>
            </a:extLst>
          </p:cNvPr>
          <p:cNvSpPr/>
          <p:nvPr/>
        </p:nvSpPr>
        <p:spPr>
          <a:xfrm>
            <a:off x="4916282" y="1815243"/>
            <a:ext cx="42277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Przy zwiększonych szybkościach chłodzenia stali z zakresu istnienia austenitu, przemiany tracą charakter dyfuzyjny ponieważ zmiany składu chemicznego w austenicie nie nadążają za szybkością chłodzenia i przemiany austenitu zachodzą mechanizmem </a:t>
            </a:r>
            <a:r>
              <a:rPr lang="pl-PL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pośrednim (</a:t>
            </a:r>
            <a:r>
              <a:rPr lang="pl-PL" sz="1400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dyfuzyjno</a:t>
            </a:r>
            <a:r>
              <a:rPr lang="pl-PL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br>
              <a:rPr lang="pl-PL" sz="1400" baseline="0" dirty="0">
                <a:solidFill>
                  <a:srgbClr val="FF0000"/>
                </a:solidFill>
              </a:rPr>
            </a:br>
            <a:r>
              <a:rPr lang="pl-PL" sz="1400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bezdyfuzyjnym</a:t>
            </a:r>
            <a:r>
              <a:rPr lang="pl-PL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W wyniku przemiany pośredniej z austenitu tworzy się najpierw </a:t>
            </a:r>
            <a:r>
              <a:rPr lang="pl-PL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bainit górny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, a przy jeszcze większej szybkości chłodzenia (w niższych temperaturach) </a:t>
            </a:r>
            <a:r>
              <a:rPr lang="pl-PL" sz="1400" baseline="0" dirty="0">
                <a:solidFill>
                  <a:srgbClr val="FF0000"/>
                </a:solidFill>
                <a:latin typeface="Arial" panose="020B0604020202020204" pitchFamily="34" charset="0"/>
              </a:rPr>
              <a:t>bainit dolny</a:t>
            </a:r>
            <a:r>
              <a:rPr lang="pl-PL" sz="14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endParaRPr lang="pl-PL" sz="1400" baseline="0" dirty="0">
              <a:solidFill>
                <a:schemeClr val="accent2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F705C26-9E62-BF45-9A06-0CCE85FD3ACD}"/>
              </a:ext>
            </a:extLst>
          </p:cNvPr>
          <p:cNvSpPr/>
          <p:nvPr/>
        </p:nvSpPr>
        <p:spPr>
          <a:xfrm>
            <a:off x="0" y="461422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baseline="0" dirty="0">
                <a:solidFill>
                  <a:srgbClr val="FF0000"/>
                </a:solidFill>
                <a:latin typeface="Arial" panose="020B0604020202020204" pitchFamily="34" charset="0"/>
              </a:rPr>
              <a:t>Bainit górny </a:t>
            </a:r>
            <a:r>
              <a:rPr lang="pl-PL" sz="12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powstaje w zakresie temperatur 550÷400</a:t>
            </a:r>
            <a:r>
              <a:rPr lang="pl-PL" sz="12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º</a:t>
            </a:r>
            <a:r>
              <a:rPr lang="pl-PL" sz="12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C (najnowsze badania sugerują </a:t>
            </a:r>
            <a:br>
              <a:rPr lang="pl-PL" sz="1200" baseline="0" dirty="0">
                <a:solidFill>
                  <a:schemeClr val="accent2"/>
                </a:solidFill>
              </a:rPr>
            </a:br>
            <a:r>
              <a:rPr lang="pl-PL" sz="12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przesunięcie dolnej granicy tego zakresu do temperatury 350</a:t>
            </a:r>
            <a:r>
              <a:rPr lang="pl-PL" sz="12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º</a:t>
            </a:r>
            <a:r>
              <a:rPr lang="pl-PL" sz="12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C). Składa się on z ziarn przesyconego węglem ferrytu, między którymi oraz wewnątrz znajdują się nieregularne  wydzielenia cementytu. Bainit górny ma charakter pierzasty, stal o takiej strukturze wykazuje bardzo małą odporność na pękanie.</a:t>
            </a:r>
            <a:endParaRPr lang="pl-PL" sz="1200" baseline="0" dirty="0">
              <a:solidFill>
                <a:schemeClr val="accent2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A554EEC-C77C-1343-ADFA-212343E34444}"/>
              </a:ext>
            </a:extLst>
          </p:cNvPr>
          <p:cNvSpPr/>
          <p:nvPr/>
        </p:nvSpPr>
        <p:spPr>
          <a:xfrm>
            <a:off x="-9561" y="554659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baseline="0" dirty="0">
                <a:solidFill>
                  <a:srgbClr val="FF0000"/>
                </a:solidFill>
                <a:latin typeface="Arial" panose="020B0604020202020204" pitchFamily="34" charset="0"/>
              </a:rPr>
              <a:t>Bainit dolny </a:t>
            </a:r>
            <a:r>
              <a:rPr lang="pl-PL" sz="12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powstaje w temperaturach poniżej 350</a:t>
            </a:r>
            <a:r>
              <a:rPr lang="pl-PL" sz="12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º</a:t>
            </a:r>
            <a:r>
              <a:rPr lang="pl-PL" sz="12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C. Cechą odróżniającą go od struktury bainitu górnego jest listwowy charakter przesyconego ferrytu (zbliżony do struktury martenzytycznej) oraz występowanie drobnodyspersyjnych </a:t>
            </a:r>
            <a:br>
              <a:rPr lang="pl-PL" sz="1200" baseline="0" dirty="0">
                <a:solidFill>
                  <a:schemeClr val="accent2"/>
                </a:solidFill>
              </a:rPr>
            </a:br>
            <a:r>
              <a:rPr lang="pl-PL" sz="1200" baseline="0" dirty="0">
                <a:solidFill>
                  <a:schemeClr val="accent2"/>
                </a:solidFill>
                <a:latin typeface="Arial" panose="020B0604020202020204" pitchFamily="34" charset="0"/>
              </a:rPr>
              <a:t>wydzieleń węglików wewnątrz listew ferrytu. Wydzielenia te są w postaci płytkowej  i rozmieszczone w równoległych rzędach. Ze wzrostem szybkości chłodzenia zwiększa się przesycenie węglem listew ferrytu oraz dyspersja węglików.</a:t>
            </a:r>
            <a:endParaRPr lang="pl-PL" sz="1200" baseline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10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C0351-BBA3-490E-82D9-2A9C02FF8491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pl-PL" sz="1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43100" y="1557338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rgbClr val="006600"/>
                </a:solidFill>
              </a:rPr>
              <a:t>Przemiana martenzytyczna</a:t>
            </a:r>
            <a:endParaRPr lang="en-US" altLang="pl-PL" kern="0" baseline="0" dirty="0">
              <a:solidFill>
                <a:srgbClr val="0066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84" y="0"/>
            <a:ext cx="1876016" cy="144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60" y="1988840"/>
            <a:ext cx="5860080" cy="44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69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DDE04D-9579-498A-BB1D-70C495B7001A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pl-PL" sz="1400"/>
          </a:p>
        </p:txBody>
      </p:sp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550"/>
            <a:ext cx="91440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43100" y="1557338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rgbClr val="006600"/>
                </a:solidFill>
              </a:rPr>
              <a:t>Przemiana martenzytyczna</a:t>
            </a:r>
            <a:endParaRPr lang="en-US" altLang="pl-PL" kern="0" baseline="0" dirty="0">
              <a:solidFill>
                <a:srgbClr val="0066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84" y="0"/>
            <a:ext cx="187601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34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B48C7-E4F6-4E9A-95E4-93B485D22A5D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pl-PL" sz="1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43100" y="1557338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rgbClr val="006600"/>
                </a:solidFill>
              </a:rPr>
              <a:t>Przemiana martenzytyczna</a:t>
            </a:r>
            <a:endParaRPr lang="en-US" altLang="pl-PL" kern="0" baseline="0" dirty="0">
              <a:solidFill>
                <a:srgbClr val="006600"/>
              </a:solidFill>
            </a:endParaRPr>
          </a:p>
        </p:txBody>
      </p:sp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090738"/>
            <a:ext cx="849312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84" y="0"/>
            <a:ext cx="187601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72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C0351-BBA3-490E-82D9-2A9C02FF8491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pl-PL" sz="1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43100" y="1557338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rgbClr val="006600"/>
                </a:solidFill>
              </a:rPr>
              <a:t>Przemiana martenzytyczna</a:t>
            </a:r>
            <a:endParaRPr lang="en-US" altLang="pl-PL" kern="0" baseline="0" dirty="0">
              <a:solidFill>
                <a:srgbClr val="006600"/>
              </a:solidFill>
            </a:endParaRPr>
          </a:p>
        </p:txBody>
      </p:sp>
      <p:pic>
        <p:nvPicPr>
          <p:cNvPr id="860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052638"/>
            <a:ext cx="91376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716338"/>
            <a:ext cx="5592763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84" y="0"/>
            <a:ext cx="187601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2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67A1AF-9DBC-4970-90BA-E10E854CB2D2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pl-PL" sz="1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43100" y="1557338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rgbClr val="006600"/>
                </a:solidFill>
              </a:rPr>
              <a:t>Przemiana martenzytyczna</a:t>
            </a:r>
            <a:endParaRPr lang="en-US" altLang="pl-PL" kern="0" baseline="0" dirty="0">
              <a:solidFill>
                <a:srgbClr val="006600"/>
              </a:solidFill>
            </a:endParaRPr>
          </a:p>
        </p:txBody>
      </p:sp>
      <p:pic>
        <p:nvPicPr>
          <p:cNvPr id="870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05038"/>
            <a:ext cx="8724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84" y="0"/>
            <a:ext cx="187601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4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0800" y="7321550"/>
            <a:ext cx="1181100" cy="35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035FE6-1048-4040-9FD4-5245FB707936}" type="slidenum">
              <a:rPr lang="en-US" altLang="pl-PL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pl-PL" sz="140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43100" y="1557338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rgbClr val="006600"/>
                </a:solidFill>
              </a:rPr>
              <a:t>Przemiana martenzytyczna</a:t>
            </a:r>
            <a:endParaRPr lang="en-US" altLang="pl-PL" kern="0" baseline="0" dirty="0">
              <a:solidFill>
                <a:srgbClr val="006600"/>
              </a:solidFill>
            </a:endParaRPr>
          </a:p>
        </p:txBody>
      </p:sp>
      <p:pic>
        <p:nvPicPr>
          <p:cNvPr id="880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40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00438"/>
            <a:ext cx="42926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63713" y="450850"/>
            <a:ext cx="5257800" cy="533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kern="0" baseline="0" dirty="0">
                <a:solidFill>
                  <a:schemeClr val="accent2"/>
                </a:solidFill>
              </a:rPr>
              <a:t>Przemiany… </a:t>
            </a:r>
            <a:endParaRPr lang="en-US" altLang="pl-PL" kern="0" baseline="0" dirty="0">
              <a:solidFill>
                <a:schemeClr val="accent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4250"/>
            <a:ext cx="60245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984" y="0"/>
            <a:ext cx="187601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28800"/>
            <a:ext cx="5971186" cy="3863614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5661248"/>
            <a:ext cx="9144000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i="1" baseline="0" dirty="0">
                <a:solidFill>
                  <a:schemeClr val="tx2"/>
                </a:solidFill>
              </a:rPr>
              <a:t>Temperatury </a:t>
            </a:r>
            <a:r>
              <a:rPr lang="pl-PL" sz="2000" b="1" i="1" baseline="0" dirty="0">
                <a:solidFill>
                  <a:srgbClr val="FF0000"/>
                </a:solidFill>
              </a:rPr>
              <a:t>A</a:t>
            </a:r>
            <a:r>
              <a:rPr lang="pl-PL" sz="2000" b="1" i="1" baseline="-25000" dirty="0">
                <a:solidFill>
                  <a:srgbClr val="FF0000"/>
                </a:solidFill>
              </a:rPr>
              <a:t>1</a:t>
            </a:r>
            <a:r>
              <a:rPr lang="pl-PL" sz="2000" b="1" i="1" baseline="0" dirty="0">
                <a:solidFill>
                  <a:srgbClr val="FF0000"/>
                </a:solidFill>
              </a:rPr>
              <a:t>  A</a:t>
            </a:r>
            <a:r>
              <a:rPr lang="pl-PL" sz="2000" b="1" i="1" baseline="-25000" dirty="0">
                <a:solidFill>
                  <a:srgbClr val="FF0000"/>
                </a:solidFill>
              </a:rPr>
              <a:t>3</a:t>
            </a:r>
            <a:r>
              <a:rPr lang="pl-PL" sz="2000" b="1" i="1" baseline="0" dirty="0">
                <a:solidFill>
                  <a:srgbClr val="FF0000"/>
                </a:solidFill>
              </a:rPr>
              <a:t> oraz A</a:t>
            </a:r>
            <a:r>
              <a:rPr lang="pl-PL" sz="2000" b="1" i="1" baseline="-25000" dirty="0">
                <a:solidFill>
                  <a:srgbClr val="FF0000"/>
                </a:solidFill>
              </a:rPr>
              <a:t>cm </a:t>
            </a:r>
            <a:r>
              <a:rPr lang="pl-PL" sz="2000" b="1" i="1" baseline="0" dirty="0">
                <a:solidFill>
                  <a:srgbClr val="FF0000"/>
                </a:solidFill>
              </a:rPr>
              <a:t> </a:t>
            </a:r>
            <a:r>
              <a:rPr lang="pl-PL" sz="2000" b="1" i="1" baseline="0" dirty="0">
                <a:solidFill>
                  <a:schemeClr val="tx2"/>
                </a:solidFill>
              </a:rPr>
              <a:t>są to tzw. temperatury krytyczne. Oprócz nich do temperatur krytycznych należą również temperatury </a:t>
            </a:r>
            <a:r>
              <a:rPr lang="pl-PL" sz="2000" b="1" i="1" baseline="0" dirty="0">
                <a:solidFill>
                  <a:srgbClr val="FF0000"/>
                </a:solidFill>
              </a:rPr>
              <a:t>A</a:t>
            </a:r>
            <a:r>
              <a:rPr lang="pl-PL" sz="2000" b="1" i="1" baseline="-25000" dirty="0">
                <a:solidFill>
                  <a:srgbClr val="FF0000"/>
                </a:solidFill>
              </a:rPr>
              <a:t>0</a:t>
            </a:r>
            <a:r>
              <a:rPr lang="pl-PL" sz="2000" b="1" i="1" baseline="0" dirty="0">
                <a:solidFill>
                  <a:srgbClr val="FF0000"/>
                </a:solidFill>
              </a:rPr>
              <a:t>  A</a:t>
            </a:r>
            <a:r>
              <a:rPr lang="pl-PL" sz="2000" b="1" i="1" baseline="-25000" dirty="0">
                <a:solidFill>
                  <a:srgbClr val="FF0000"/>
                </a:solidFill>
              </a:rPr>
              <a:t>2</a:t>
            </a:r>
            <a:r>
              <a:rPr lang="pl-PL" sz="2000" b="1" i="1" baseline="0" dirty="0">
                <a:solidFill>
                  <a:srgbClr val="FF0000"/>
                </a:solidFill>
              </a:rPr>
              <a:t> oraz A</a:t>
            </a:r>
            <a:r>
              <a:rPr lang="pl-PL" sz="2000" b="1" i="1" baseline="-25000" dirty="0">
                <a:solidFill>
                  <a:srgbClr val="FF0000"/>
                </a:solidFill>
              </a:rPr>
              <a:t>4</a:t>
            </a:r>
            <a:r>
              <a:rPr lang="pl-PL" sz="2000" b="1" i="1" baseline="0" dirty="0">
                <a:solidFill>
                  <a:srgbClr val="FF0000"/>
                </a:solidFill>
              </a:rPr>
              <a:t>  </a:t>
            </a:r>
            <a:r>
              <a:rPr lang="pl-PL" sz="2000" b="1" i="1" baseline="0" dirty="0">
                <a:solidFill>
                  <a:schemeClr val="tx2"/>
                </a:solidFill>
              </a:rPr>
              <a:t>   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3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21952" y="1331664"/>
            <a:ext cx="91440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baseline="0" dirty="0">
                <a:solidFill>
                  <a:srgbClr val="FF0000"/>
                </a:solidFill>
              </a:rPr>
              <a:t>Temperatura Ac</a:t>
            </a:r>
            <a:r>
              <a:rPr lang="pl-PL" sz="2800" b="1" baseline="-25000" dirty="0">
                <a:solidFill>
                  <a:srgbClr val="FF0000"/>
                </a:solidFill>
              </a:rPr>
              <a:t>3</a:t>
            </a:r>
            <a:r>
              <a:rPr lang="pl-PL" sz="2800" b="1" baseline="0" dirty="0">
                <a:solidFill>
                  <a:srgbClr val="FF0000"/>
                </a:solidFill>
              </a:rPr>
              <a:t> </a:t>
            </a:r>
            <a:r>
              <a:rPr lang="pl-PL" sz="2800" b="1" baseline="0" dirty="0">
                <a:solidFill>
                  <a:schemeClr val="tx2"/>
                </a:solidFill>
              </a:rPr>
              <a:t>– przy nagrzewaniu temperatura końca przemiany ferrytu w austenit</a:t>
            </a:r>
          </a:p>
          <a:p>
            <a:pPr algn="ctr"/>
            <a:endParaRPr lang="pl-PL" sz="2800" b="1" baseline="0" dirty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algn="ctr"/>
            <a:r>
              <a:rPr lang="pl-PL" sz="2800" b="1" baseline="0" dirty="0">
                <a:solidFill>
                  <a:srgbClr val="FF0000"/>
                </a:solidFill>
              </a:rPr>
              <a:t>Temperatura Ar</a:t>
            </a:r>
            <a:r>
              <a:rPr lang="pl-PL" sz="2800" b="1" baseline="-25000" dirty="0">
                <a:solidFill>
                  <a:srgbClr val="FF0000"/>
                </a:solidFill>
              </a:rPr>
              <a:t>3</a:t>
            </a:r>
            <a:r>
              <a:rPr lang="pl-PL" sz="2800" b="1" baseline="0" dirty="0">
                <a:solidFill>
                  <a:srgbClr val="FF0000"/>
                </a:solidFill>
              </a:rPr>
              <a:t> </a:t>
            </a:r>
            <a:r>
              <a:rPr lang="pl-PL" sz="2800" b="1" baseline="0" dirty="0">
                <a:solidFill>
                  <a:schemeClr val="tx2"/>
                </a:solidFill>
              </a:rPr>
              <a:t>– przy chłodzenia temperatura początku przemiany austenitu w ferryt</a:t>
            </a:r>
            <a:endParaRPr lang="pl-PL" sz="2800" b="1" baseline="0" dirty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algn="ctr"/>
            <a:r>
              <a:rPr lang="pl-PL" sz="2800" b="1" baseline="0" dirty="0">
                <a:solidFill>
                  <a:srgbClr val="FF0000"/>
                </a:solidFill>
              </a:rPr>
              <a:t>c</a:t>
            </a:r>
            <a:r>
              <a:rPr lang="pl-PL" sz="2800" b="1" baseline="0" dirty="0">
                <a:solidFill>
                  <a:schemeClr val="tx2"/>
                </a:solidFill>
              </a:rPr>
              <a:t> – od francuskiego </a:t>
            </a:r>
            <a:r>
              <a:rPr lang="pl-PL" sz="2800" b="1" i="1" baseline="0" dirty="0">
                <a:solidFill>
                  <a:srgbClr val="00B050"/>
                </a:solidFill>
              </a:rPr>
              <a:t>chauffage</a:t>
            </a:r>
            <a:r>
              <a:rPr lang="pl-PL" sz="2800" b="1" baseline="0" dirty="0">
                <a:solidFill>
                  <a:schemeClr val="tx2"/>
                </a:solidFill>
              </a:rPr>
              <a:t> - </a:t>
            </a:r>
            <a:r>
              <a:rPr lang="pl-PL" sz="2800" b="1" baseline="0" dirty="0">
                <a:solidFill>
                  <a:srgbClr val="FF0000"/>
                </a:solidFill>
              </a:rPr>
              <a:t>nagrzewanie</a:t>
            </a:r>
          </a:p>
          <a:p>
            <a:pPr algn="ctr"/>
            <a:r>
              <a:rPr lang="pl-PL" sz="2800" b="1" baseline="0" dirty="0">
                <a:solidFill>
                  <a:srgbClr val="FF0000"/>
                </a:solidFill>
              </a:rPr>
              <a:t>r</a:t>
            </a:r>
            <a:r>
              <a:rPr lang="pl-PL" sz="2800" b="1" baseline="0" dirty="0">
                <a:solidFill>
                  <a:schemeClr val="tx2"/>
                </a:solidFill>
              </a:rPr>
              <a:t> – od francuskiego </a:t>
            </a:r>
            <a:r>
              <a:rPr lang="pl-PL" sz="2800" b="1" i="1" baseline="0" dirty="0">
                <a:solidFill>
                  <a:srgbClr val="00B050"/>
                </a:solidFill>
              </a:rPr>
              <a:t>refroidissement</a:t>
            </a:r>
            <a:r>
              <a:rPr lang="pl-PL" sz="2800" b="1" baseline="0" dirty="0">
                <a:solidFill>
                  <a:schemeClr val="tx2"/>
                </a:solidFill>
              </a:rPr>
              <a:t> – </a:t>
            </a:r>
            <a:r>
              <a:rPr lang="pl-PL" sz="2800" b="1" baseline="0" dirty="0">
                <a:solidFill>
                  <a:srgbClr val="FF0000"/>
                </a:solidFill>
              </a:rPr>
              <a:t>chłodzenie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4797152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baseline="0" dirty="0">
                <a:solidFill>
                  <a:srgbClr val="FF0000"/>
                </a:solidFill>
              </a:rPr>
              <a:t>w obróbce cieplnej stali podeutektoidalnej znaczenie przede wszystkim ma temperatura Ac</a:t>
            </a:r>
            <a:r>
              <a:rPr lang="pl-PL" sz="2400" b="1" baseline="-25000" dirty="0">
                <a:solidFill>
                  <a:srgbClr val="FF0000"/>
                </a:solidFill>
              </a:rPr>
              <a:t>3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773"/>
            <a:ext cx="2329770" cy="1286227"/>
          </a:xfrm>
          <a:prstGeom prst="rect">
            <a:avLst/>
          </a:prstGeom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4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700808"/>
            <a:ext cx="91440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baseline="0" dirty="0">
                <a:solidFill>
                  <a:srgbClr val="FF0000"/>
                </a:solidFill>
              </a:rPr>
              <a:t>Temperatura Ac</a:t>
            </a:r>
            <a:r>
              <a:rPr lang="pl-PL" sz="2800" b="1" baseline="-25000" dirty="0">
                <a:solidFill>
                  <a:srgbClr val="FF0000"/>
                </a:solidFill>
              </a:rPr>
              <a:t>cm</a:t>
            </a:r>
            <a:r>
              <a:rPr lang="pl-PL" sz="2800" b="1" baseline="0" dirty="0">
                <a:solidFill>
                  <a:srgbClr val="FF0000"/>
                </a:solidFill>
              </a:rPr>
              <a:t> </a:t>
            </a:r>
            <a:r>
              <a:rPr lang="pl-PL" sz="2800" b="1" baseline="0" dirty="0">
                <a:solidFill>
                  <a:schemeClr val="tx2"/>
                </a:solidFill>
              </a:rPr>
              <a:t>– przy nagrzewaniu temperatura końca </a:t>
            </a:r>
            <a:r>
              <a:rPr lang="pl-PL" sz="2800" b="1" baseline="0" dirty="0">
                <a:solidFill>
                  <a:srgbClr val="00B0F0"/>
                </a:solidFill>
              </a:rPr>
              <a:t>rozpuszczania się</a:t>
            </a:r>
            <a:r>
              <a:rPr lang="pl-PL" sz="2800" b="1" baseline="0" dirty="0">
                <a:solidFill>
                  <a:schemeClr val="tx2"/>
                </a:solidFill>
              </a:rPr>
              <a:t> cementytu wtórnego w austenicie</a:t>
            </a:r>
          </a:p>
          <a:p>
            <a:pPr algn="ctr"/>
            <a:endParaRPr lang="pl-PL" sz="2800" b="1" baseline="0" dirty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algn="ctr"/>
            <a:r>
              <a:rPr lang="pl-PL" sz="2800" b="1" baseline="0" dirty="0">
                <a:solidFill>
                  <a:srgbClr val="FF0000"/>
                </a:solidFill>
              </a:rPr>
              <a:t>Temperatura Ar</a:t>
            </a:r>
            <a:r>
              <a:rPr lang="pl-PL" sz="2800" b="1" baseline="-25000" dirty="0">
                <a:solidFill>
                  <a:srgbClr val="FF0000"/>
                </a:solidFill>
              </a:rPr>
              <a:t>cm</a:t>
            </a:r>
            <a:r>
              <a:rPr lang="pl-PL" sz="2800" b="1" baseline="0" dirty="0">
                <a:solidFill>
                  <a:srgbClr val="FF0000"/>
                </a:solidFill>
              </a:rPr>
              <a:t> </a:t>
            </a:r>
            <a:r>
              <a:rPr lang="pl-PL" sz="2800" b="1" baseline="0" dirty="0">
                <a:solidFill>
                  <a:schemeClr val="tx2"/>
                </a:solidFill>
              </a:rPr>
              <a:t>– przy chłodzenia temperatura początku </a:t>
            </a:r>
            <a:r>
              <a:rPr lang="pl-PL" sz="2800" b="1" baseline="0" dirty="0">
                <a:solidFill>
                  <a:srgbClr val="00B0F0"/>
                </a:solidFill>
              </a:rPr>
              <a:t>wydzielania się </a:t>
            </a:r>
            <a:r>
              <a:rPr lang="pl-PL" sz="2800" b="1" baseline="0" dirty="0">
                <a:solidFill>
                  <a:schemeClr val="tx2"/>
                </a:solidFill>
              </a:rPr>
              <a:t>cementytu wtórnego z  austenitu</a:t>
            </a:r>
            <a:endParaRPr lang="pl-PL" sz="2800" b="1" baseline="0" dirty="0">
              <a:solidFill>
                <a:schemeClr val="tx2"/>
              </a:solidFill>
              <a:latin typeface="Symbol" panose="05050102010706020507" pitchFamily="18" charset="2"/>
            </a:endParaRP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4941168"/>
            <a:ext cx="9144000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baseline="0" dirty="0">
                <a:solidFill>
                  <a:schemeClr val="tx2"/>
                </a:solidFill>
              </a:rPr>
              <a:t>w obróbce cieplnej stali znaczenie przede wszystkim ma temperatura </a:t>
            </a:r>
            <a:r>
              <a:rPr lang="pl-PL" sz="2800" b="1" baseline="0" dirty="0">
                <a:solidFill>
                  <a:srgbClr val="FF0000"/>
                </a:solidFill>
              </a:rPr>
              <a:t>Ac</a:t>
            </a:r>
            <a:r>
              <a:rPr lang="pl-PL" sz="2800" b="1" baseline="-25000" dirty="0">
                <a:solidFill>
                  <a:srgbClr val="FF0000"/>
                </a:solidFill>
              </a:rPr>
              <a:t>cm</a:t>
            </a:r>
            <a:r>
              <a:rPr lang="pl-PL" sz="2800" b="1" baseline="0" dirty="0">
                <a:solidFill>
                  <a:schemeClr val="tx2"/>
                </a:solidFill>
              </a:rPr>
              <a:t> (przy nagrzewaniu) i zwyczajowo określana jest jako </a:t>
            </a:r>
            <a:r>
              <a:rPr lang="pl-PL" sz="2800" b="1" baseline="0" dirty="0">
                <a:solidFill>
                  <a:srgbClr val="FF0000"/>
                </a:solidFill>
              </a:rPr>
              <a:t>A</a:t>
            </a:r>
            <a:r>
              <a:rPr lang="pl-PL" sz="2800" b="1" baseline="-25000" dirty="0">
                <a:solidFill>
                  <a:srgbClr val="FF0000"/>
                </a:solidFill>
              </a:rPr>
              <a:t>cm</a:t>
            </a:r>
            <a:r>
              <a:rPr lang="pl-PL" sz="2800" b="1" baseline="0" dirty="0">
                <a:solidFill>
                  <a:schemeClr val="tx2"/>
                </a:solidFill>
              </a:rPr>
              <a:t> </a:t>
            </a:r>
            <a:endParaRPr lang="pl-PL" sz="2800" b="1" baseline="0" dirty="0">
              <a:solidFill>
                <a:srgbClr val="FF0000"/>
              </a:solidFill>
            </a:endParaRP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74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844824"/>
            <a:ext cx="9144000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baseline="0" dirty="0">
                <a:solidFill>
                  <a:srgbClr val="FF0000"/>
                </a:solidFill>
              </a:rPr>
              <a:t>Linia temperatury A</a:t>
            </a:r>
            <a:r>
              <a:rPr lang="pl-PL" sz="2000" b="1" baseline="-25000" dirty="0">
                <a:solidFill>
                  <a:srgbClr val="FF0000"/>
                </a:solidFill>
              </a:rPr>
              <a:t>1</a:t>
            </a:r>
            <a:r>
              <a:rPr lang="pl-PL" sz="2000" b="1" baseline="0" dirty="0">
                <a:solidFill>
                  <a:srgbClr val="FF0000"/>
                </a:solidFill>
              </a:rPr>
              <a:t> </a:t>
            </a:r>
            <a:r>
              <a:rPr lang="pl-PL" sz="2000" b="1" baseline="0" dirty="0">
                <a:solidFill>
                  <a:schemeClr val="tx2"/>
                </a:solidFill>
              </a:rPr>
              <a:t>– przy chłodzeniu temperatura przemiany austenitu w mieszaninę ferrytu i cementytu.</a:t>
            </a:r>
          </a:p>
          <a:p>
            <a:pPr algn="ctr"/>
            <a:endParaRPr lang="pl-PL" sz="2000" b="1" baseline="0" dirty="0">
              <a:solidFill>
                <a:schemeClr val="tx2"/>
              </a:solidFill>
            </a:endParaRPr>
          </a:p>
          <a:p>
            <a:pPr algn="ctr"/>
            <a:r>
              <a:rPr lang="pl-PL" sz="2000" b="1" baseline="0" dirty="0">
                <a:solidFill>
                  <a:schemeClr val="tx2"/>
                </a:solidFill>
              </a:rPr>
              <a:t>Jest to tzw. przemiana eutektoidalna (z jednej fazy stałej powstaje mieszanina dwóch faz w stanie stałym) austenitu w </a:t>
            </a:r>
            <a:r>
              <a:rPr lang="pl-PL" sz="2000" b="1" baseline="0" dirty="0">
                <a:solidFill>
                  <a:srgbClr val="FF0000"/>
                </a:solidFill>
              </a:rPr>
              <a:t>perlit</a:t>
            </a:r>
            <a:r>
              <a:rPr lang="pl-PL" sz="2000" b="1" baseline="0" dirty="0">
                <a:solidFill>
                  <a:schemeClr val="tx2"/>
                </a:solidFill>
              </a:rPr>
              <a:t> (tzw. </a:t>
            </a:r>
            <a:r>
              <a:rPr lang="pl-PL" sz="2000" b="1" baseline="0" dirty="0">
                <a:solidFill>
                  <a:srgbClr val="FF0000"/>
                </a:solidFill>
              </a:rPr>
              <a:t>eutektoid</a:t>
            </a:r>
            <a:r>
              <a:rPr lang="pl-PL" sz="2000" b="1" baseline="0" dirty="0">
                <a:solidFill>
                  <a:schemeClr val="tx2"/>
                </a:solidFill>
              </a:rPr>
              <a:t> – mieszanina eutektoidalna ferrytu </a:t>
            </a:r>
          </a:p>
          <a:p>
            <a:pPr algn="ctr"/>
            <a:r>
              <a:rPr lang="pl-PL" sz="2000" b="1" baseline="0" dirty="0">
                <a:solidFill>
                  <a:schemeClr val="tx2"/>
                </a:solidFill>
              </a:rPr>
              <a:t>i cementytu) 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9" y="4077072"/>
            <a:ext cx="1371625" cy="233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56" y="4237859"/>
            <a:ext cx="2819400" cy="200977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" y="6577607"/>
            <a:ext cx="9573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400" b="0" baseline="0" dirty="0">
                <a:solidFill>
                  <a:schemeClr val="bg1"/>
                </a:solidFill>
              </a:rPr>
              <a:t>źródło: http://courses.washington.edu/mse170/labs/HeatTreatment/micrographs/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6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240" y="155679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baseline="0" dirty="0">
                <a:solidFill>
                  <a:schemeClr val="tx2"/>
                </a:solidFill>
              </a:rPr>
              <a:t>Dla stopów z układu żelazo – węgiel</a:t>
            </a:r>
          </a:p>
          <a:p>
            <a:pPr algn="ctr"/>
            <a:r>
              <a:rPr lang="pl-PL" sz="2000" b="1" baseline="0" dirty="0">
                <a:solidFill>
                  <a:schemeClr val="tx2"/>
                </a:solidFill>
              </a:rPr>
              <a:t>(zawierających tylko żelazo i węgiel): </a:t>
            </a:r>
          </a:p>
          <a:p>
            <a:pPr algn="ctr"/>
            <a:endParaRPr lang="pl-PL" sz="2000" b="1" baseline="0" dirty="0">
              <a:solidFill>
                <a:schemeClr val="tx2"/>
              </a:solidFill>
            </a:endParaRPr>
          </a:p>
          <a:p>
            <a:pPr algn="ctr"/>
            <a:r>
              <a:rPr lang="pl-PL" sz="2000" b="1" baseline="0" dirty="0"/>
              <a:t>przemiana </a:t>
            </a:r>
            <a:r>
              <a:rPr lang="pl-PL" sz="2000" b="1" baseline="0" dirty="0">
                <a:solidFill>
                  <a:srgbClr val="FF0000"/>
                </a:solidFill>
              </a:rPr>
              <a:t>A</a:t>
            </a:r>
            <a:r>
              <a:rPr lang="pl-PL" sz="2000" b="1" baseline="-25000" dirty="0">
                <a:solidFill>
                  <a:srgbClr val="FF0000"/>
                </a:solidFill>
              </a:rPr>
              <a:t>1</a:t>
            </a:r>
            <a:r>
              <a:rPr lang="pl-PL" sz="2000" b="1" baseline="0" dirty="0">
                <a:solidFill>
                  <a:srgbClr val="FF0000"/>
                </a:solidFill>
              </a:rPr>
              <a:t> </a:t>
            </a:r>
            <a:r>
              <a:rPr lang="pl-PL" sz="2000" b="1" baseline="0" dirty="0"/>
              <a:t>zachodzi</a:t>
            </a:r>
            <a:r>
              <a:rPr lang="pl-PL" sz="2000" b="1" baseline="0" dirty="0">
                <a:solidFill>
                  <a:srgbClr val="FF0000"/>
                </a:solidFill>
              </a:rPr>
              <a:t> w stałej temperaturze </a:t>
            </a:r>
            <a:r>
              <a:rPr lang="pl-PL" sz="2000" b="1" baseline="0" dirty="0"/>
              <a:t>przy nagrzewaniu (Ac</a:t>
            </a:r>
            <a:r>
              <a:rPr lang="pl-PL" sz="2000" b="1" baseline="-25000" dirty="0"/>
              <a:t>1</a:t>
            </a:r>
            <a:r>
              <a:rPr lang="pl-PL" sz="2000" b="1" baseline="0" dirty="0"/>
              <a:t> przemiana perlitu w austenit) oraz przy chłodzeniu (Ar</a:t>
            </a:r>
            <a:r>
              <a:rPr lang="pl-PL" sz="2000" b="1" baseline="-25000" dirty="0"/>
              <a:t>1</a:t>
            </a:r>
            <a:r>
              <a:rPr lang="pl-PL" sz="2000" b="1" baseline="0" dirty="0"/>
              <a:t> przemiana austenitu w perlit) </a:t>
            </a:r>
          </a:p>
        </p:txBody>
      </p:sp>
      <p:sp>
        <p:nvSpPr>
          <p:cNvPr id="3" name="Prostokąt 2"/>
          <p:cNvSpPr/>
          <p:nvPr/>
        </p:nvSpPr>
        <p:spPr>
          <a:xfrm>
            <a:off x="-1240" y="4005064"/>
            <a:ext cx="9144000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baseline="0" dirty="0">
                <a:solidFill>
                  <a:schemeClr val="tx2"/>
                </a:solidFill>
              </a:rPr>
              <a:t>Dla stali, stopów zawierających oprócz żelaza i węgla także inne pierwiastki: </a:t>
            </a:r>
          </a:p>
          <a:p>
            <a:pPr algn="ctr"/>
            <a:endParaRPr lang="pl-PL" sz="2000" b="1" baseline="0" dirty="0">
              <a:solidFill>
                <a:schemeClr val="tx2"/>
              </a:solidFill>
            </a:endParaRPr>
          </a:p>
          <a:p>
            <a:pPr algn="ctr"/>
            <a:r>
              <a:rPr lang="pl-PL" sz="2000" b="1" baseline="0" dirty="0"/>
              <a:t>przemiana </a:t>
            </a:r>
            <a:r>
              <a:rPr lang="pl-PL" sz="2000" b="1" baseline="0" dirty="0">
                <a:solidFill>
                  <a:srgbClr val="FF0000"/>
                </a:solidFill>
              </a:rPr>
              <a:t>A</a:t>
            </a:r>
            <a:r>
              <a:rPr lang="pl-PL" sz="2000" b="1" baseline="-25000" dirty="0">
                <a:solidFill>
                  <a:srgbClr val="FF0000"/>
                </a:solidFill>
              </a:rPr>
              <a:t>1</a:t>
            </a:r>
            <a:r>
              <a:rPr lang="pl-PL" sz="2000" b="1" baseline="0" dirty="0">
                <a:solidFill>
                  <a:srgbClr val="FF0000"/>
                </a:solidFill>
              </a:rPr>
              <a:t> </a:t>
            </a:r>
            <a:r>
              <a:rPr lang="pl-PL" sz="2000" b="1" baseline="0" dirty="0"/>
              <a:t>zachodzi</a:t>
            </a:r>
            <a:r>
              <a:rPr lang="pl-PL" sz="2000" b="1" baseline="0" dirty="0">
                <a:solidFill>
                  <a:srgbClr val="FF0000"/>
                </a:solidFill>
              </a:rPr>
              <a:t> w zakresie temperatur </a:t>
            </a:r>
            <a:r>
              <a:rPr lang="pl-PL" sz="2000" b="1" baseline="0" dirty="0"/>
              <a:t>przy nagrzewaniu (</a:t>
            </a:r>
            <a:r>
              <a:rPr lang="pl-PL" sz="2000" b="1" baseline="0" dirty="0">
                <a:solidFill>
                  <a:srgbClr val="FF0000"/>
                </a:solidFill>
              </a:rPr>
              <a:t>Ac</a:t>
            </a:r>
            <a:r>
              <a:rPr lang="pl-PL" sz="2000" b="1" baseline="-25000" dirty="0">
                <a:solidFill>
                  <a:srgbClr val="FF0000"/>
                </a:solidFill>
              </a:rPr>
              <a:t>1s</a:t>
            </a:r>
            <a:r>
              <a:rPr lang="pl-PL" sz="2000" b="1" baseline="0" dirty="0"/>
              <a:t> oraz </a:t>
            </a:r>
            <a:r>
              <a:rPr lang="pl-PL" sz="2000" b="1" baseline="0" dirty="0">
                <a:solidFill>
                  <a:srgbClr val="FF0000"/>
                </a:solidFill>
              </a:rPr>
              <a:t>Ac</a:t>
            </a:r>
            <a:r>
              <a:rPr lang="pl-PL" sz="2000" b="1" baseline="-25000" dirty="0">
                <a:solidFill>
                  <a:srgbClr val="FF0000"/>
                </a:solidFill>
              </a:rPr>
              <a:t>1f</a:t>
            </a:r>
            <a:r>
              <a:rPr lang="pl-PL" sz="2000" b="1" baseline="0" dirty="0"/>
              <a:t> - odpowiednio </a:t>
            </a:r>
            <a:r>
              <a:rPr lang="pl-PL" sz="2000" b="1" baseline="0" dirty="0">
                <a:solidFill>
                  <a:srgbClr val="FF0000"/>
                </a:solidFill>
              </a:rPr>
              <a:t>początek</a:t>
            </a:r>
            <a:r>
              <a:rPr lang="pl-PL" sz="2000" b="1" baseline="0" dirty="0"/>
              <a:t> i </a:t>
            </a:r>
            <a:r>
              <a:rPr lang="pl-PL" sz="2000" b="1" baseline="0" dirty="0">
                <a:solidFill>
                  <a:srgbClr val="FF0000"/>
                </a:solidFill>
              </a:rPr>
              <a:t>koniec</a:t>
            </a:r>
            <a:r>
              <a:rPr lang="pl-PL" sz="2000" b="1" baseline="0" dirty="0"/>
              <a:t> przemiany perlitu w austenit) oraz przy chłodzeniu (</a:t>
            </a:r>
            <a:r>
              <a:rPr lang="pl-PL" sz="2000" b="1" baseline="0" dirty="0">
                <a:solidFill>
                  <a:srgbClr val="FF0000"/>
                </a:solidFill>
              </a:rPr>
              <a:t>Ar</a:t>
            </a:r>
            <a:r>
              <a:rPr lang="pl-PL" sz="2000" b="1" baseline="-25000" dirty="0">
                <a:solidFill>
                  <a:srgbClr val="FF0000"/>
                </a:solidFill>
              </a:rPr>
              <a:t>1s</a:t>
            </a:r>
            <a:r>
              <a:rPr lang="pl-PL" sz="2000" b="1" baseline="-25000" dirty="0"/>
              <a:t> </a:t>
            </a:r>
            <a:r>
              <a:rPr lang="pl-PL" sz="2000" b="1" baseline="0" dirty="0"/>
              <a:t>oraz </a:t>
            </a:r>
            <a:r>
              <a:rPr lang="pl-PL" sz="2000" b="1" baseline="0" dirty="0">
                <a:solidFill>
                  <a:srgbClr val="FF0000"/>
                </a:solidFill>
              </a:rPr>
              <a:t>Ar</a:t>
            </a:r>
            <a:r>
              <a:rPr lang="pl-PL" sz="2000" b="1" baseline="-25000" dirty="0">
                <a:solidFill>
                  <a:srgbClr val="FF0000"/>
                </a:solidFill>
              </a:rPr>
              <a:t>1f</a:t>
            </a:r>
            <a:r>
              <a:rPr lang="pl-PL" sz="2000" b="1" baseline="0" dirty="0"/>
              <a:t> – odpowiednio </a:t>
            </a:r>
            <a:r>
              <a:rPr lang="pl-PL" sz="2000" b="1" baseline="0" dirty="0">
                <a:solidFill>
                  <a:srgbClr val="FF0000"/>
                </a:solidFill>
              </a:rPr>
              <a:t>początek</a:t>
            </a:r>
            <a:r>
              <a:rPr lang="pl-PL" sz="2000" b="1" baseline="0" dirty="0"/>
              <a:t> i </a:t>
            </a:r>
            <a:r>
              <a:rPr lang="pl-PL" sz="2000" b="1" baseline="0" dirty="0">
                <a:solidFill>
                  <a:srgbClr val="FF0000"/>
                </a:solidFill>
              </a:rPr>
              <a:t>koniec</a:t>
            </a:r>
            <a:r>
              <a:rPr lang="pl-PL" sz="2000" b="1" baseline="0" dirty="0"/>
              <a:t> przemiany austenitu w perlit) </a:t>
            </a: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  <a:p>
            <a:pPr algn="ctr"/>
            <a:endParaRPr lang="pl-PL" sz="2800" b="1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66" y="-5207"/>
            <a:ext cx="1925134" cy="1440000"/>
          </a:xfrm>
          <a:prstGeom prst="rect">
            <a:avLst/>
          </a:prstGeom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698500" y="879475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chemeClr val="accent6"/>
                </a:solidFill>
              </a:rPr>
              <a:t>WYKRES Fe – Fe</a:t>
            </a:r>
            <a:r>
              <a:rPr lang="pl-PL" altLang="pl-PL" sz="2000" kern="0" baseline="-25000" dirty="0">
                <a:solidFill>
                  <a:schemeClr val="accent6"/>
                </a:solidFill>
              </a:rPr>
              <a:t>3</a:t>
            </a:r>
            <a:r>
              <a:rPr lang="pl-PL" altLang="pl-PL" sz="2000" kern="0" baseline="0" dirty="0">
                <a:solidFill>
                  <a:schemeClr val="accent6"/>
                </a:solidFill>
              </a:rPr>
              <a:t>C</a:t>
            </a:r>
            <a:endParaRPr lang="en-US" altLang="pl-PL" sz="2000" kern="0" baseline="0" dirty="0">
              <a:solidFill>
                <a:schemeClr val="accent6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82C981-A8D4-4A06-9FEF-F4821957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6672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pl-PL" altLang="pl-PL" sz="2000" kern="0" baseline="0" dirty="0">
                <a:solidFill>
                  <a:srgbClr val="FF0000"/>
                </a:solidFill>
              </a:rPr>
              <a:t>NOWOCZESNE MATERIAŁY</a:t>
            </a:r>
            <a:endParaRPr lang="en-US" altLang="pl-PL" sz="2000" kern="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3999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900" b="1" i="0" u="none" strike="noStrike" cap="none" normalizeH="0" baseline="3600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900" b="1" i="0" u="none" strike="noStrike" cap="none" normalizeH="0" baseline="3600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6891</TotalTime>
  <Words>1835</Words>
  <Application>Microsoft Macintosh PowerPoint</Application>
  <PresentationFormat>Pokaz na ekranie (4:3)</PresentationFormat>
  <Paragraphs>260</Paragraphs>
  <Slides>46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2" baseType="lpstr">
      <vt:lpstr>Arial</vt:lpstr>
      <vt:lpstr>Calibri</vt:lpstr>
      <vt:lpstr>Symbol</vt:lpstr>
      <vt:lpstr>Times New Roman</vt:lpstr>
      <vt:lpstr>Verdana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Bogdan</dc:creator>
  <cp:lastModifiedBy>Bogdan Pawłowski</cp:lastModifiedBy>
  <cp:revision>1075</cp:revision>
  <dcterms:created xsi:type="dcterms:W3CDTF">2007-09-26T12:45:04Z</dcterms:created>
  <dcterms:modified xsi:type="dcterms:W3CDTF">2022-11-28T16:57:51Z</dcterms:modified>
</cp:coreProperties>
</file>