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38" r:id="rId2"/>
    <p:sldId id="737" r:id="rId3"/>
    <p:sldId id="739" r:id="rId4"/>
    <p:sldId id="740" r:id="rId5"/>
    <p:sldId id="754" r:id="rId6"/>
    <p:sldId id="755" r:id="rId7"/>
    <p:sldId id="843" r:id="rId8"/>
    <p:sldId id="844" r:id="rId9"/>
    <p:sldId id="845" r:id="rId10"/>
    <p:sldId id="846" r:id="rId11"/>
    <p:sldId id="847" r:id="rId12"/>
    <p:sldId id="848" r:id="rId13"/>
    <p:sldId id="849" r:id="rId14"/>
    <p:sldId id="675" r:id="rId15"/>
    <p:sldId id="850" r:id="rId16"/>
    <p:sldId id="685" r:id="rId17"/>
    <p:sldId id="686" r:id="rId18"/>
    <p:sldId id="867" r:id="rId19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FF99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1020" autoAdjust="0"/>
  </p:normalViewPr>
  <p:slideViewPr>
    <p:cSldViewPr>
      <p:cViewPr varScale="1">
        <p:scale>
          <a:sx n="116" d="100"/>
          <a:sy n="116" d="100"/>
        </p:scale>
        <p:origin x="2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8240B2-0376-4C54-8C70-9CFBBD813B07}" type="datetimeFigureOut">
              <a:rPr lang="pl-PL"/>
              <a:pPr>
                <a:defRPr/>
              </a:pPr>
              <a:t>13.11.2022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A277B7-97B1-453F-BCA5-6E3F9DA1F8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07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277B7-97B1-453F-BCA5-6E3F9DA1F849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78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EF1C1-8031-41EA-91F1-0A3DDB4A18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7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4CCF-E141-414E-A470-0924D188F6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25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84988" y="476250"/>
            <a:ext cx="1801812" cy="56499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77963" y="476250"/>
            <a:ext cx="5254625" cy="56499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0B71-07DA-4ECD-AEAE-CE86CFED2D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8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D469-0393-47C6-87F9-EE07FD04E5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44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7A93-5830-4460-8720-5580CFD21F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63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7963" y="1628775"/>
            <a:ext cx="3527425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37BE-3849-4E9C-B877-BD0F0B4FCA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67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E5C2-AF6A-451F-9C55-D299914F59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0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ED5B-8104-44F1-A6B3-B9EEBE3171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72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6777-04BA-46F8-BC26-42A2C83B97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15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EFCD-4AB7-4670-BC94-7B459127CA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18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5113-873E-4586-AA09-E17C9384C8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7963" y="476250"/>
            <a:ext cx="720883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7963" y="1628775"/>
            <a:ext cx="7208837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8A004D7-113E-44A9-9693-96B99CDD7A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gh.edu.pl/~ziam/pliki/2LA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gh.edu.pl/~ziam/pliki/2LA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gh.edu.pl/~ziam/pliki/2LA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home.agh.edu.pl/~ziam/pliki/2LAB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gh.edu.pl/~ziam/pliki/2LA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gh.edu.pl/~ziam/pliki/2LA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gh.edu.pl/~ziam/pliki/2LA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gh.edu.pl/~ziam/pliki/2LA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gh.edu.pl/~ziam/pliki/2LA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gh.edu.pl/~ziam/pliki/2LA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4C0FB9-9FB9-3248-B036-F24FA955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23" y="1715321"/>
            <a:ext cx="6311354" cy="48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B8FCD21-E001-BA42-9B1E-AA4CE245EAAC}"/>
              </a:ext>
            </a:extLst>
          </p:cNvPr>
          <p:cNvSpPr/>
          <p:nvPr/>
        </p:nvSpPr>
        <p:spPr>
          <a:xfrm>
            <a:off x="0" y="660838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aseline="0" dirty="0" err="1">
                <a:solidFill>
                  <a:schemeClr val="bg1"/>
                </a:solidFill>
              </a:rPr>
              <a:t>https</a:t>
            </a:r>
            <a:r>
              <a:rPr lang="pl-PL" sz="1200" baseline="0" dirty="0">
                <a:solidFill>
                  <a:schemeClr val="bg1"/>
                </a:solidFill>
              </a:rPr>
              <a:t>://</a:t>
            </a:r>
            <a:r>
              <a:rPr lang="pl-PL" sz="1200" baseline="0" dirty="0" err="1">
                <a:solidFill>
                  <a:schemeClr val="bg1"/>
                </a:solidFill>
              </a:rPr>
              <a:t>chemistry.stackexchange.com</a:t>
            </a:r>
            <a:r>
              <a:rPr lang="pl-PL" sz="1200" baseline="0" dirty="0">
                <a:solidFill>
                  <a:schemeClr val="bg1"/>
                </a:solidFill>
              </a:rPr>
              <a:t>/</a:t>
            </a:r>
            <a:r>
              <a:rPr lang="pl-PL" sz="1200" baseline="0" dirty="0" err="1">
                <a:solidFill>
                  <a:schemeClr val="bg1"/>
                </a:solidFill>
              </a:rPr>
              <a:t>questions</a:t>
            </a:r>
            <a:r>
              <a:rPr lang="pl-PL" sz="1200" baseline="0" dirty="0">
                <a:solidFill>
                  <a:schemeClr val="bg1"/>
                </a:solidFill>
              </a:rPr>
              <a:t>/111790/</a:t>
            </a:r>
            <a:r>
              <a:rPr lang="pl-PL" sz="1200" baseline="0" dirty="0" err="1">
                <a:solidFill>
                  <a:schemeClr val="bg1"/>
                </a:solidFill>
              </a:rPr>
              <a:t>eutectic</a:t>
            </a:r>
            <a:r>
              <a:rPr lang="pl-PL" sz="1200" baseline="0" dirty="0">
                <a:solidFill>
                  <a:schemeClr val="bg1"/>
                </a:solidFill>
              </a:rPr>
              <a:t>-</a:t>
            </a:r>
            <a:r>
              <a:rPr lang="pl-PL" sz="1200" baseline="0" dirty="0" err="1">
                <a:solidFill>
                  <a:schemeClr val="bg1"/>
                </a:solidFill>
              </a:rPr>
              <a:t>phase</a:t>
            </a:r>
            <a:r>
              <a:rPr lang="pl-PL" sz="1200" baseline="0" dirty="0">
                <a:solidFill>
                  <a:schemeClr val="bg1"/>
                </a:solidFill>
              </a:rPr>
              <a:t>-diagram-of-al-si-</a:t>
            </a:r>
            <a:r>
              <a:rPr lang="pl-PL" sz="1200" baseline="0" dirty="0" err="1">
                <a:solidFill>
                  <a:schemeClr val="bg1"/>
                </a:solidFill>
              </a:rPr>
              <a:t>analysis</a:t>
            </a:r>
            <a:endParaRPr lang="pl-PL" sz="1200" baseline="0" dirty="0">
              <a:solidFill>
                <a:schemeClr val="bg1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AB2149-D77E-4F4B-9655-5CC850F80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324192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pic>
        <p:nvPicPr>
          <p:cNvPr id="1026" name="Picture 2" descr="A HRTEM image close to the [0-11] zone showing GP zones by arrows at... |  Download Scientific Diagram">
            <a:extLst>
              <a:ext uri="{FF2B5EF4-FFF2-40B4-BE49-F238E27FC236}">
                <a16:creationId xmlns:a16="http://schemas.microsoft.com/office/drawing/2014/main" id="{30974E77-3E1B-A846-8C7C-4E905F1D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10" y="1700808"/>
            <a:ext cx="3755379" cy="36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6D14BE0-56ED-5B44-B6E9-677CC9F6A176}"/>
              </a:ext>
            </a:extLst>
          </p:cNvPr>
          <p:cNvSpPr/>
          <p:nvPr/>
        </p:nvSpPr>
        <p:spPr>
          <a:xfrm>
            <a:off x="-25228" y="659513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aseline="0" dirty="0" err="1">
                <a:solidFill>
                  <a:schemeClr val="bg1"/>
                </a:solidFill>
              </a:rPr>
              <a:t>https</a:t>
            </a:r>
            <a:r>
              <a:rPr lang="pl-PL" sz="800" baseline="0" dirty="0">
                <a:solidFill>
                  <a:schemeClr val="bg1"/>
                </a:solidFill>
              </a:rPr>
              <a:t>://</a:t>
            </a:r>
            <a:r>
              <a:rPr lang="pl-PL" sz="800" baseline="0" dirty="0" err="1">
                <a:solidFill>
                  <a:schemeClr val="bg1"/>
                </a:solidFill>
              </a:rPr>
              <a:t>www.researchgate.net</a:t>
            </a:r>
            <a:r>
              <a:rPr lang="pl-PL" sz="800" baseline="0" dirty="0">
                <a:solidFill>
                  <a:schemeClr val="bg1"/>
                </a:solidFill>
              </a:rPr>
              <a:t>/</a:t>
            </a:r>
            <a:r>
              <a:rPr lang="pl-PL" sz="800" baseline="0" dirty="0" err="1">
                <a:solidFill>
                  <a:schemeClr val="bg1"/>
                </a:solidFill>
              </a:rPr>
              <a:t>figure</a:t>
            </a:r>
            <a:r>
              <a:rPr lang="pl-PL" sz="800" baseline="0" dirty="0">
                <a:solidFill>
                  <a:schemeClr val="bg1"/>
                </a:solidFill>
              </a:rPr>
              <a:t>/A-HRTEM-image-close-to-the-0-11-zone-showing-GP-zones-by-arrows-at-peak-aged-T651_fig4_257707658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8BD3160-6CA4-CB4D-AE9D-E02FD04B3334}"/>
              </a:ext>
            </a:extLst>
          </p:cNvPr>
          <p:cNvSpPr/>
          <p:nvPr/>
        </p:nvSpPr>
        <p:spPr>
          <a:xfrm>
            <a:off x="31034" y="5406315"/>
            <a:ext cx="9087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aseline="0" dirty="0">
                <a:solidFill>
                  <a:schemeClr val="tx1"/>
                </a:solidFill>
              </a:rPr>
              <a:t>A HRTEM image </a:t>
            </a:r>
            <a:r>
              <a:rPr lang="pl-PL" sz="1600" baseline="0" dirty="0" err="1">
                <a:solidFill>
                  <a:schemeClr val="tx1"/>
                </a:solidFill>
              </a:rPr>
              <a:t>close</a:t>
            </a:r>
            <a:r>
              <a:rPr lang="pl-PL" sz="1600" baseline="0" dirty="0">
                <a:solidFill>
                  <a:schemeClr val="tx1"/>
                </a:solidFill>
              </a:rPr>
              <a:t> to the [0-11] </a:t>
            </a:r>
            <a:r>
              <a:rPr lang="pl-PL" sz="1600" baseline="0" dirty="0" err="1">
                <a:solidFill>
                  <a:schemeClr val="tx1"/>
                </a:solidFill>
              </a:rPr>
              <a:t>zone</a:t>
            </a:r>
            <a:r>
              <a:rPr lang="pl-PL" sz="1600" baseline="0" dirty="0">
                <a:solidFill>
                  <a:schemeClr val="tx1"/>
                </a:solidFill>
              </a:rPr>
              <a:t> </a:t>
            </a:r>
            <a:r>
              <a:rPr lang="pl-PL" sz="1600" baseline="0" dirty="0" err="1">
                <a:solidFill>
                  <a:schemeClr val="tx1"/>
                </a:solidFill>
              </a:rPr>
              <a:t>showing</a:t>
            </a:r>
            <a:r>
              <a:rPr lang="pl-PL" sz="1600" baseline="0" dirty="0">
                <a:solidFill>
                  <a:schemeClr val="tx1"/>
                </a:solidFill>
              </a:rPr>
              <a:t> GP </a:t>
            </a:r>
            <a:r>
              <a:rPr lang="pl-PL" sz="1600" baseline="0" dirty="0" err="1">
                <a:solidFill>
                  <a:schemeClr val="tx1"/>
                </a:solidFill>
              </a:rPr>
              <a:t>zones</a:t>
            </a:r>
            <a:r>
              <a:rPr lang="pl-PL" sz="1600" baseline="0" dirty="0">
                <a:solidFill>
                  <a:schemeClr val="tx1"/>
                </a:solidFill>
              </a:rPr>
              <a:t> by </a:t>
            </a:r>
            <a:r>
              <a:rPr lang="pl-PL" sz="1600" baseline="0" dirty="0" err="1">
                <a:solidFill>
                  <a:schemeClr val="tx1"/>
                </a:solidFill>
              </a:rPr>
              <a:t>arrows</a:t>
            </a:r>
            <a:r>
              <a:rPr lang="pl-PL" sz="1600" baseline="0" dirty="0">
                <a:solidFill>
                  <a:schemeClr val="tx1"/>
                </a:solidFill>
              </a:rPr>
              <a:t> </a:t>
            </a:r>
            <a:r>
              <a:rPr lang="pl-PL" sz="1600" baseline="0" dirty="0" err="1">
                <a:solidFill>
                  <a:schemeClr val="tx1"/>
                </a:solidFill>
              </a:rPr>
              <a:t>at</a:t>
            </a:r>
            <a:r>
              <a:rPr lang="pl-PL" sz="1600" baseline="0" dirty="0">
                <a:solidFill>
                  <a:schemeClr val="tx1"/>
                </a:solidFill>
              </a:rPr>
              <a:t> </a:t>
            </a:r>
            <a:r>
              <a:rPr lang="pl-PL" sz="1600" baseline="0" dirty="0" err="1">
                <a:solidFill>
                  <a:schemeClr val="tx1"/>
                </a:solidFill>
              </a:rPr>
              <a:t>peak</a:t>
            </a:r>
            <a:r>
              <a:rPr lang="pl-PL" sz="1600" baseline="0" dirty="0">
                <a:solidFill>
                  <a:schemeClr val="tx1"/>
                </a:solidFill>
              </a:rPr>
              <a:t> </a:t>
            </a:r>
            <a:r>
              <a:rPr lang="pl-PL" sz="1600" baseline="0" dirty="0" err="1">
                <a:solidFill>
                  <a:schemeClr val="tx1"/>
                </a:solidFill>
              </a:rPr>
              <a:t>aged</a:t>
            </a:r>
            <a:r>
              <a:rPr lang="pl-PL" sz="1600" baseline="0" dirty="0">
                <a:solidFill>
                  <a:schemeClr val="tx1"/>
                </a:solidFill>
              </a:rPr>
              <a:t> (T651) </a:t>
            </a:r>
            <a:r>
              <a:rPr lang="pl-PL" sz="1600" baseline="0" dirty="0" err="1">
                <a:solidFill>
                  <a:schemeClr val="tx1"/>
                </a:solidFill>
              </a:rPr>
              <a:t>condition</a:t>
            </a:r>
            <a:r>
              <a:rPr lang="pl-PL" sz="1600" baseline="0" dirty="0">
                <a:solidFill>
                  <a:schemeClr val="tx1"/>
                </a:solidFill>
              </a:rPr>
              <a:t>. A </a:t>
            </a:r>
            <a:r>
              <a:rPr lang="pl-PL" sz="1600" baseline="0" dirty="0" err="1">
                <a:solidFill>
                  <a:schemeClr val="tx1"/>
                </a:solidFill>
              </a:rPr>
              <a:t>number</a:t>
            </a:r>
            <a:r>
              <a:rPr lang="pl-PL" sz="1600" baseline="0" dirty="0">
                <a:solidFill>
                  <a:schemeClr val="tx1"/>
                </a:solidFill>
              </a:rPr>
              <a:t> of </a:t>
            </a:r>
            <a:r>
              <a:rPr lang="pl-PL" sz="1600" baseline="0" dirty="0" err="1">
                <a:solidFill>
                  <a:schemeClr val="tx1"/>
                </a:solidFill>
              </a:rPr>
              <a:t>these</a:t>
            </a:r>
            <a:r>
              <a:rPr lang="pl-PL" sz="1600" baseline="0" dirty="0">
                <a:solidFill>
                  <a:schemeClr val="tx1"/>
                </a:solidFill>
              </a:rPr>
              <a:t> </a:t>
            </a:r>
            <a:r>
              <a:rPr lang="pl-PL" sz="1600" baseline="0" dirty="0" err="1">
                <a:solidFill>
                  <a:schemeClr val="tx1"/>
                </a:solidFill>
              </a:rPr>
              <a:t>zones</a:t>
            </a:r>
            <a:r>
              <a:rPr lang="pl-PL" sz="1600" baseline="0" dirty="0">
                <a:solidFill>
                  <a:schemeClr val="tx1"/>
                </a:solidFill>
              </a:rPr>
              <a:t> with </a:t>
            </a:r>
            <a:r>
              <a:rPr lang="pl-PL" sz="1600" baseline="0" dirty="0" err="1">
                <a:solidFill>
                  <a:schemeClr val="tx1"/>
                </a:solidFill>
              </a:rPr>
              <a:t>platelet</a:t>
            </a:r>
            <a:r>
              <a:rPr lang="pl-PL" sz="1600" baseline="0" dirty="0">
                <a:solidFill>
                  <a:schemeClr val="tx1"/>
                </a:solidFill>
              </a:rPr>
              <a:t> </a:t>
            </a:r>
            <a:r>
              <a:rPr lang="pl-PL" sz="1600" baseline="0" dirty="0" err="1">
                <a:solidFill>
                  <a:schemeClr val="tx1"/>
                </a:solidFill>
              </a:rPr>
              <a:t>type</a:t>
            </a:r>
            <a:r>
              <a:rPr lang="pl-PL" sz="1600" baseline="0" dirty="0">
                <a:solidFill>
                  <a:schemeClr val="tx1"/>
                </a:solidFill>
              </a:rPr>
              <a:t> </a:t>
            </a:r>
            <a:r>
              <a:rPr lang="pl-PL" sz="1600" baseline="0" dirty="0" err="1">
                <a:solidFill>
                  <a:schemeClr val="tx1"/>
                </a:solidFill>
              </a:rPr>
              <a:t>morphology</a:t>
            </a:r>
            <a:r>
              <a:rPr lang="pl-PL" sz="1600" baseline="0" dirty="0">
                <a:solidFill>
                  <a:schemeClr val="tx1"/>
                </a:solidFill>
              </a:rPr>
              <a:t> form on {111} </a:t>
            </a:r>
            <a:r>
              <a:rPr lang="pl-PL" sz="1600" baseline="0" dirty="0" err="1">
                <a:solidFill>
                  <a:schemeClr val="tx1"/>
                </a:solidFill>
              </a:rPr>
              <a:t>planes</a:t>
            </a:r>
            <a:r>
              <a:rPr lang="pl-PL" sz="1600" baseline="0" dirty="0">
                <a:solidFill>
                  <a:schemeClr val="tx1"/>
                </a:solidFill>
              </a:rPr>
              <a:t>. A </a:t>
            </a:r>
            <a:r>
              <a:rPr lang="pl-PL" sz="1600" baseline="0" dirty="0" err="1">
                <a:solidFill>
                  <a:schemeClr val="tx1"/>
                </a:solidFill>
              </a:rPr>
              <a:t>few</a:t>
            </a:r>
            <a:r>
              <a:rPr lang="pl-PL" sz="1600" baseline="0" dirty="0">
                <a:solidFill>
                  <a:schemeClr val="tx1"/>
                </a:solidFill>
              </a:rPr>
              <a:t> of the GP </a:t>
            </a:r>
            <a:r>
              <a:rPr lang="pl-PL" sz="1600" baseline="0" dirty="0" err="1">
                <a:solidFill>
                  <a:schemeClr val="tx1"/>
                </a:solidFill>
              </a:rPr>
              <a:t>zones</a:t>
            </a:r>
            <a:r>
              <a:rPr lang="pl-PL" sz="1600" baseline="0" dirty="0">
                <a:solidFill>
                  <a:schemeClr val="tx1"/>
                </a:solidFill>
              </a:rPr>
              <a:t> </a:t>
            </a:r>
            <a:r>
              <a:rPr lang="pl-PL" sz="1600" baseline="0" dirty="0" err="1">
                <a:solidFill>
                  <a:schemeClr val="tx1"/>
                </a:solidFill>
              </a:rPr>
              <a:t>are</a:t>
            </a:r>
            <a:r>
              <a:rPr lang="pl-PL" sz="1600" baseline="0" dirty="0">
                <a:solidFill>
                  <a:schemeClr val="tx1"/>
                </a:solidFill>
              </a:rPr>
              <a:t> </a:t>
            </a:r>
            <a:r>
              <a:rPr lang="pl-PL" sz="1600" baseline="0" dirty="0" err="1">
                <a:solidFill>
                  <a:schemeClr val="tx1"/>
                </a:solidFill>
              </a:rPr>
              <a:t>spherical</a:t>
            </a:r>
            <a:r>
              <a:rPr lang="pl-PL" sz="1600" baseline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6F25162-13BE-4844-91B7-CAE42066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48904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18BD782-FA5B-F448-A121-B6E5458EEC80}"/>
              </a:ext>
            </a:extLst>
          </p:cNvPr>
          <p:cNvSpPr/>
          <p:nvPr/>
        </p:nvSpPr>
        <p:spPr>
          <a:xfrm>
            <a:off x="-3495" y="6581001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http://home.agh.edu.pl/~ziam/pliki/2LAB.pdf</a:t>
            </a:r>
            <a:endParaRPr lang="pl-PL" sz="120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50ECE3-CE47-0A45-A1A8-925608400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1727200"/>
            <a:ext cx="5092700" cy="34036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94039D1-6BD9-8446-8A48-726A303FACFE}"/>
              </a:ext>
            </a:extLst>
          </p:cNvPr>
          <p:cNvSpPr/>
          <p:nvPr/>
        </p:nvSpPr>
        <p:spPr>
          <a:xfrm>
            <a:off x="0" y="531224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Granica plastyczności przesyconego, a następnie starzonego stopu AlCu4 w zależności od czasu starzenia w różnych temperaturach </a:t>
            </a:r>
            <a:endParaRPr lang="pl-PL" sz="1200" b="0" baseline="0" dirty="0"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D3D56D4-F969-E348-B640-949571E6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86703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18BD782-FA5B-F448-A121-B6E5458EEC80}"/>
              </a:ext>
            </a:extLst>
          </p:cNvPr>
          <p:cNvSpPr/>
          <p:nvPr/>
        </p:nvSpPr>
        <p:spPr>
          <a:xfrm>
            <a:off x="-3495" y="6581001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http://home.agh.edu.pl/~ziam/pliki/2LAB.pdf</a:t>
            </a:r>
            <a:endParaRPr lang="pl-PL" sz="120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96DCA61-5D3A-FB4B-817F-E327684FF83B}"/>
              </a:ext>
            </a:extLst>
          </p:cNvPr>
          <p:cNvSpPr/>
          <p:nvPr/>
        </p:nvSpPr>
        <p:spPr>
          <a:xfrm>
            <a:off x="-3495" y="2505671"/>
            <a:ext cx="9147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baseline="0" dirty="0">
                <a:solidFill>
                  <a:schemeClr val="accent6"/>
                </a:solidFill>
                <a:cs typeface="Arial" panose="020B0604020202020204" pitchFamily="34" charset="0"/>
              </a:rPr>
              <a:t>Osnowa i wydzielenia umacniające powinny spełniać następujące warunki:</a:t>
            </a:r>
          </a:p>
          <a:p>
            <a:br>
              <a:rPr lang="pl-PL" sz="2000" baseline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pl-PL" sz="2000" b="0" baseline="0" dirty="0">
                <a:solidFill>
                  <a:schemeClr val="accent6"/>
                </a:solidFill>
                <a:cs typeface="Arial" panose="020B0604020202020204" pitchFamily="34" charset="0"/>
              </a:rPr>
              <a:t>- osnowa powinna być o dużej ciągliwości, natomiast wydzielenia twarde;</a:t>
            </a:r>
            <a:br>
              <a:rPr lang="pl-PL" sz="2000" baseline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br>
              <a:rPr lang="pl-PL" sz="2000" baseline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pl-PL" sz="2000" b="0" baseline="0" dirty="0">
                <a:solidFill>
                  <a:schemeClr val="accent6"/>
                </a:solidFill>
                <a:cs typeface="Arial" panose="020B0604020202020204" pitchFamily="34" charset="0"/>
              </a:rPr>
              <a:t>- twarde wydzielenia nie powinny tworzyć ciągłej warstwy po granicach ziarn osnowy, gdyż powstające w takich </a:t>
            </a:r>
            <a:r>
              <a:rPr lang="pl-PL" sz="2000" b="0" baseline="0" dirty="0" err="1">
                <a:solidFill>
                  <a:schemeClr val="accent6"/>
                </a:solidFill>
                <a:cs typeface="Arial" panose="020B0604020202020204" pitchFamily="34" charset="0"/>
              </a:rPr>
              <a:t>wydzieleniach</a:t>
            </a:r>
            <a:r>
              <a:rPr lang="pl-PL" sz="2000" b="0" baseline="0" dirty="0">
                <a:solidFill>
                  <a:schemeClr val="accent6"/>
                </a:solidFill>
                <a:cs typeface="Arial" panose="020B0604020202020204" pitchFamily="34" charset="0"/>
              </a:rPr>
              <a:t> pęknięcia mogą szybko rozprzestrzeniać się przez materiał, powodując jego zniszczenie;</a:t>
            </a:r>
            <a:endParaRPr lang="pl-PL" sz="2000" baseline="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012559-D817-0C43-A872-DB9C2263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80163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18BD782-FA5B-F448-A121-B6E5458EEC80}"/>
              </a:ext>
            </a:extLst>
          </p:cNvPr>
          <p:cNvSpPr/>
          <p:nvPr/>
        </p:nvSpPr>
        <p:spPr>
          <a:xfrm>
            <a:off x="-3495" y="6581001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http://home.agh.edu.pl/~ziam/pliki/2LAB.pdf</a:t>
            </a:r>
            <a:endParaRPr lang="pl-PL" sz="120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96DCA61-5D3A-FB4B-817F-E327684FF83B}"/>
              </a:ext>
            </a:extLst>
          </p:cNvPr>
          <p:cNvSpPr/>
          <p:nvPr/>
        </p:nvSpPr>
        <p:spPr>
          <a:xfrm>
            <a:off x="-3495" y="2505671"/>
            <a:ext cx="9147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baseline="0" dirty="0">
                <a:solidFill>
                  <a:schemeClr val="accent6"/>
                </a:solidFill>
                <a:cs typeface="Arial" panose="020B0604020202020204" pitchFamily="34" charset="0"/>
              </a:rPr>
              <a:t>Osnowa i wydzielenia umacniające powinny spełniać następujące warunki:</a:t>
            </a:r>
          </a:p>
          <a:p>
            <a:br>
              <a:rPr lang="pl-PL" sz="2000" baseline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pl-PL" sz="2000" b="0" baseline="0" dirty="0">
                <a:solidFill>
                  <a:schemeClr val="accent6"/>
                </a:solidFill>
                <a:cs typeface="Arial" panose="020B0604020202020204" pitchFamily="34" charset="0"/>
              </a:rPr>
              <a:t>- osnowa powinna być o dużej ciągliwości, natomiast wydzielenia twarde;</a:t>
            </a:r>
            <a:br>
              <a:rPr lang="pl-PL" sz="2000" baseline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br>
              <a:rPr lang="pl-PL" sz="2000" baseline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pl-PL" sz="2000" b="0" baseline="0" dirty="0">
                <a:solidFill>
                  <a:schemeClr val="accent6"/>
                </a:solidFill>
                <a:cs typeface="Arial" panose="020B0604020202020204" pitchFamily="34" charset="0"/>
              </a:rPr>
              <a:t>- twarde wydzielenia nie powinny tworzyć ciągłej warstwy po granicach ziarn osnowy, gdyż powstające w takich </a:t>
            </a:r>
            <a:r>
              <a:rPr lang="pl-PL" sz="2000" b="0" baseline="0" dirty="0" err="1">
                <a:solidFill>
                  <a:schemeClr val="accent6"/>
                </a:solidFill>
                <a:cs typeface="Arial" panose="020B0604020202020204" pitchFamily="34" charset="0"/>
              </a:rPr>
              <a:t>wydzieleniach</a:t>
            </a:r>
            <a:r>
              <a:rPr lang="pl-PL" sz="2000" b="0" baseline="0" dirty="0">
                <a:solidFill>
                  <a:schemeClr val="accent6"/>
                </a:solidFill>
                <a:cs typeface="Arial" panose="020B0604020202020204" pitchFamily="34" charset="0"/>
              </a:rPr>
              <a:t> pęknięcia mogą szybko rozprzestrzeniać się przez materiał, powodując jego zniszczenie;</a:t>
            </a:r>
            <a:endParaRPr lang="pl-PL" sz="2000" baseline="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012559-D817-0C43-A872-DB9C2263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55567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11" descr="sem01_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sem01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57737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83532" y="746916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Układy równowagi fazowej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27D472-6AB7-7B41-BECD-0DBFC1E85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81926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EB6A4-088B-484D-B797-D3E61341C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540067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898B4877-5FA6-FC44-922E-5EEFDCAC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25120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11" descr="sem01_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138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83532" y="746916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Układy równowagi fazowej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C918410-A901-CD46-92E1-2FCB54F64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84205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11" descr="sem01_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522413"/>
            <a:ext cx="69786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83532" y="746916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Układy równowagi fazowej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DC2E89-CB83-224F-AAE4-8F4CEE037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311525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11" descr="sem01_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83531" y="1556792"/>
            <a:ext cx="597693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>
              <a:defRPr/>
            </a:pPr>
            <a:r>
              <a:rPr lang="pl-PL" sz="1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Tu skończony wykład 6 w dniu 7.XI.2022r.</a:t>
            </a:r>
          </a:p>
          <a:p>
            <a:pPr>
              <a:defRPr/>
            </a:pPr>
            <a:endParaRPr lang="pl-PL" sz="1400" baseline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5C3BD9-C40B-4649-9DF8-024A9C6E1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365515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1FF69B4-DF1A-FF44-80CB-17D0A31CBA4A}"/>
              </a:ext>
            </a:extLst>
          </p:cNvPr>
          <p:cNvSpPr/>
          <p:nvPr/>
        </p:nvSpPr>
        <p:spPr>
          <a:xfrm>
            <a:off x="0" y="660838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aseline="0" dirty="0" err="1">
                <a:solidFill>
                  <a:schemeClr val="bg1"/>
                </a:solidFill>
              </a:rPr>
              <a:t>https</a:t>
            </a:r>
            <a:r>
              <a:rPr lang="pl-PL" sz="1200" baseline="0" dirty="0">
                <a:solidFill>
                  <a:schemeClr val="bg1"/>
                </a:solidFill>
              </a:rPr>
              <a:t>://</a:t>
            </a:r>
            <a:r>
              <a:rPr lang="pl-PL" sz="1200" baseline="0" dirty="0" err="1">
                <a:solidFill>
                  <a:schemeClr val="bg1"/>
                </a:solidFill>
              </a:rPr>
              <a:t>www.researchgate.net</a:t>
            </a:r>
            <a:r>
              <a:rPr lang="pl-PL" sz="1200" baseline="0" dirty="0">
                <a:solidFill>
                  <a:schemeClr val="bg1"/>
                </a:solidFill>
              </a:rPr>
              <a:t>/</a:t>
            </a:r>
            <a:r>
              <a:rPr lang="pl-PL" sz="1200" baseline="0" dirty="0" err="1">
                <a:solidFill>
                  <a:schemeClr val="bg1"/>
                </a:solidFill>
              </a:rPr>
              <a:t>figure</a:t>
            </a:r>
            <a:r>
              <a:rPr lang="pl-PL" sz="1200" baseline="0" dirty="0">
                <a:solidFill>
                  <a:schemeClr val="bg1"/>
                </a:solidFill>
              </a:rPr>
              <a:t>/Al-Si-cast-alloy-phase-diagram-14_fig1_286496367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4A18AC-F660-FF4F-A259-D6626DFB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1646056"/>
            <a:ext cx="7668344" cy="49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3F791E8A-A9BD-CE47-861D-11215C4E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17664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18BD782-FA5B-F448-A121-B6E5458EEC80}"/>
              </a:ext>
            </a:extLst>
          </p:cNvPr>
          <p:cNvSpPr/>
          <p:nvPr/>
        </p:nvSpPr>
        <p:spPr>
          <a:xfrm>
            <a:off x="-3495" y="6581001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http://home.agh.edu.pl/~ziam/pliki/2LAB.pdf</a:t>
            </a:r>
            <a:endParaRPr lang="pl-PL" sz="120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2CFF8D-6124-7A46-BB75-AEFFD4C40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19" y="2719087"/>
            <a:ext cx="4638374" cy="258502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B98160C-7B08-2842-9B1E-80DA8245798A}"/>
              </a:ext>
            </a:extLst>
          </p:cNvPr>
          <p:cNvSpPr/>
          <p:nvPr/>
        </p:nvSpPr>
        <p:spPr>
          <a:xfrm>
            <a:off x="24606" y="5304110"/>
            <a:ext cx="9119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Podczas powolnego chłodzenia stopu zawierającego 4% Cu z zakresu jednofazowego roztworu </a:t>
            </a:r>
            <a:r>
              <a:rPr lang="el-GR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α </a:t>
            </a:r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do temperatury otoczenia, tworzą się duże wydzielenia fazy 𝜃 na granicach ziarn roztworu </a:t>
            </a:r>
            <a:r>
              <a:rPr lang="el-GR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. Spowodowane takimi cząstkami umocnienie jest nieznaczne. Duże twarde cząstki na granicach ziarn powodują natomiast znaczne pogorszenie odporności na pękanie</a:t>
            </a:r>
            <a:endParaRPr lang="pl-PL" sz="1600" baseline="0" dirty="0"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E095B50-A455-DC4C-A9B8-28B1F3538CE4}"/>
              </a:ext>
            </a:extLst>
          </p:cNvPr>
          <p:cNvSpPr/>
          <p:nvPr/>
        </p:nvSpPr>
        <p:spPr>
          <a:xfrm>
            <a:off x="-3495" y="1492136"/>
            <a:ext cx="9119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Stop o zawartości 4% Cu w stanie równowagi w temperaturze pokojowej składa się z dwóch faz: kryształów roztworu stałego </a:t>
            </a:r>
            <a:r>
              <a:rPr lang="el-GR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α, </a:t>
            </a:r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stanowiącego osnowę i kryształów fazy międzymetalicznej  𝜃 (CuAl2).</a:t>
            </a:r>
            <a:endParaRPr lang="pl-PL" sz="1400" baseline="0" dirty="0"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9DB251F-2CF8-414F-A27C-7E094AF3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12786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18BD782-FA5B-F448-A121-B6E5458EEC80}"/>
              </a:ext>
            </a:extLst>
          </p:cNvPr>
          <p:cNvSpPr/>
          <p:nvPr/>
        </p:nvSpPr>
        <p:spPr>
          <a:xfrm>
            <a:off x="-3495" y="6581001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http://home.agh.edu.pl/~ziam/pliki/2LAB.pdf</a:t>
            </a:r>
            <a:endParaRPr lang="pl-PL" sz="120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5EC92B3-6518-D24D-90D9-4DE7E083E372}"/>
              </a:ext>
            </a:extLst>
          </p:cNvPr>
          <p:cNvSpPr/>
          <p:nvPr/>
        </p:nvSpPr>
        <p:spPr>
          <a:xfrm>
            <a:off x="0" y="1484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W celu rozpuszczenia cząstek teta oraz ujednorodnienia roztworu, stop jest nagrzewany do zakresu roztworu </a:t>
            </a:r>
            <a:r>
              <a:rPr lang="el-GR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α (</a:t>
            </a:r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powyżej linii rozpuszczalności) i wytrzymywany</a:t>
            </a:r>
            <a:endParaRPr lang="pl-PL" sz="1400" baseline="0" dirty="0"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8B02CC-ABC8-DC48-9D45-537E1AB36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0358"/>
            <a:ext cx="6223000" cy="35814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BCF0124-95BC-9E46-9A2E-0C7A637436A0}"/>
              </a:ext>
            </a:extLst>
          </p:cNvPr>
          <p:cNvSpPr/>
          <p:nvPr/>
        </p:nvSpPr>
        <p:spPr>
          <a:xfrm>
            <a:off x="0" y="5847466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Po uzyskaniu jednorodnego roztworu stałego </a:t>
            </a:r>
            <a:r>
              <a:rPr lang="el-GR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α </a:t>
            </a:r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stop jest oziębiany. Chłodzenie powinno być wystarczająco szybkie, aby nie zdążyła się wydzielić faza 𝜃, tj. aby atomy Cu pozostawały w roztworze </a:t>
            </a:r>
            <a:r>
              <a:rPr lang="el-GR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α. </a:t>
            </a:r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Otrzymany roztwór jest roztworem przesyconym (zawiera nadmiar atomów Cu, w porównaniu ze stanem równowagi).</a:t>
            </a:r>
            <a:br>
              <a:rPr lang="pl-PL" sz="1400" baseline="0" dirty="0">
                <a:cs typeface="Arial" panose="020B0604020202020204" pitchFamily="34" charset="0"/>
              </a:rPr>
            </a:br>
            <a:endParaRPr lang="pl-PL" sz="1400" baseline="0" dirty="0"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F9D034E-EBBF-4E45-8C51-D235DDEE9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07229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18BD782-FA5B-F448-A121-B6E5458EEC80}"/>
              </a:ext>
            </a:extLst>
          </p:cNvPr>
          <p:cNvSpPr/>
          <p:nvPr/>
        </p:nvSpPr>
        <p:spPr>
          <a:xfrm>
            <a:off x="-3495" y="6581001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http://home.agh.edu.pl/~ziam/pliki/2LAB.pdf</a:t>
            </a:r>
            <a:endParaRPr lang="pl-PL" sz="120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5EC92B3-6518-D24D-90D9-4DE7E083E372}"/>
              </a:ext>
            </a:extLst>
          </p:cNvPr>
          <p:cNvSpPr/>
          <p:nvPr/>
        </p:nvSpPr>
        <p:spPr>
          <a:xfrm>
            <a:off x="0" y="1484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W celu rozpuszczenia cząstek teta oraz ujednorodnienia roztworu, stop jest nagrzewany do zakresu roztworu </a:t>
            </a:r>
            <a:r>
              <a:rPr lang="el-GR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α (</a:t>
            </a:r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powyżej linii rozpuszczalności) i wytrzymywany</a:t>
            </a:r>
            <a:endParaRPr lang="pl-PL" sz="1400" baseline="0" dirty="0"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8B02CC-ABC8-DC48-9D45-537E1AB36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0358"/>
            <a:ext cx="6223000" cy="35814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BCF0124-95BC-9E46-9A2E-0C7A637436A0}"/>
              </a:ext>
            </a:extLst>
          </p:cNvPr>
          <p:cNvSpPr/>
          <p:nvPr/>
        </p:nvSpPr>
        <p:spPr>
          <a:xfrm>
            <a:off x="0" y="5847466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Po uzyskaniu jednorodnego roztworu stałego </a:t>
            </a:r>
            <a:r>
              <a:rPr lang="el-GR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α </a:t>
            </a:r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stop jest oziębiany. Chłodzenie powinno być wystarczająco szybkie, aby nie zdążyła się wydzielić faza 𝜃, tj. aby atomy Cu pozostawały w roztworze </a:t>
            </a:r>
            <a:r>
              <a:rPr lang="el-GR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α. </a:t>
            </a:r>
            <a:r>
              <a:rPr lang="pl-PL" sz="14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Otrzymany roztwór jest roztworem przesyconym (zawiera nadmiar atomów Cu, w porównaniu ze stanem równowagi).</a:t>
            </a:r>
            <a:br>
              <a:rPr lang="pl-PL" sz="1400" baseline="0" dirty="0">
                <a:cs typeface="Arial" panose="020B0604020202020204" pitchFamily="34" charset="0"/>
              </a:rPr>
            </a:br>
            <a:endParaRPr lang="pl-PL" sz="1400" baseline="0" dirty="0"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F9D034E-EBBF-4E45-8C51-D235DDEE9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25909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18BD782-FA5B-F448-A121-B6E5458EEC80}"/>
              </a:ext>
            </a:extLst>
          </p:cNvPr>
          <p:cNvSpPr/>
          <p:nvPr/>
        </p:nvSpPr>
        <p:spPr>
          <a:xfrm>
            <a:off x="-3495" y="6581001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http://home.agh.edu.pl/~ziam/pliki/2LAB.pdf</a:t>
            </a:r>
            <a:endParaRPr lang="pl-PL" sz="120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45EACC3-DA3B-AE4F-85CE-DD373B9FA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0358"/>
            <a:ext cx="6223000" cy="35814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F75B614-D05C-C64B-8841-A22DAD408EFE}"/>
              </a:ext>
            </a:extLst>
          </p:cNvPr>
          <p:cNvSpPr/>
          <p:nvPr/>
        </p:nvSpPr>
        <p:spPr>
          <a:xfrm>
            <a:off x="0" y="57089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Wytrzymywanie stopu w temperaturze otoczenia (starzenie naturalne) lub w podwyższonej temperaturze (starzenie sztuczne) w celu doprowadzenia do utworzenia wydzieleń w przesyconym roztworze.</a:t>
            </a:r>
            <a:endParaRPr lang="pl-PL" sz="1600" baseline="0" dirty="0"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F959E4-156C-8D40-A4C4-48F0B94A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4437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18BD782-FA5B-F448-A121-B6E5458EEC80}"/>
              </a:ext>
            </a:extLst>
          </p:cNvPr>
          <p:cNvSpPr/>
          <p:nvPr/>
        </p:nvSpPr>
        <p:spPr>
          <a:xfrm>
            <a:off x="-3495" y="6581001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http://home.agh.edu.pl/~ziam/pliki/2LAB.pdf</a:t>
            </a:r>
            <a:endParaRPr lang="pl-PL" sz="120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A287E5-40A0-9E4B-BFEC-8B68D24302F1}"/>
              </a:ext>
            </a:extLst>
          </p:cNvPr>
          <p:cNvSpPr/>
          <p:nvPr/>
        </p:nvSpPr>
        <p:spPr>
          <a:xfrm>
            <a:off x="0" y="148478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aseline="0" dirty="0">
                <a:solidFill>
                  <a:srgbClr val="000000"/>
                </a:solidFill>
                <a:cs typeface="Arial" panose="020B0604020202020204" pitchFamily="34" charset="0"/>
              </a:rPr>
              <a:t>Procesy zachodzące podczas starzenia</a:t>
            </a:r>
            <a:br>
              <a:rPr lang="pl-PL" sz="1600" baseline="0" dirty="0">
                <a:cs typeface="Arial" panose="020B0604020202020204" pitchFamily="34" charset="0"/>
              </a:rPr>
            </a:br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Procesy wydzielania w niskiej temperaturze są zwykle złożone, a sekwencja wydzielania zależy od składu przesyconego roztworu i temperatury starzenia. Wydzielanie faz stabilnych jest poprzedzone tworzeniem się faz metastabilnych nazywanych fazami przejściowymi. Dopiero wysoka temperatura lub długie czasy starzenia powodują wydzielanie fazy stabilnej. </a:t>
            </a:r>
            <a:endParaRPr lang="pl-PL" sz="1600" baseline="0" dirty="0"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D71688-7085-D94F-91A9-43F796CA4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049994"/>
            <a:ext cx="5080000" cy="32004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637D117-0C72-3D4D-B5DD-7C5749559AB7}"/>
              </a:ext>
            </a:extLst>
          </p:cNvPr>
          <p:cNvSpPr/>
          <p:nvPr/>
        </p:nvSpPr>
        <p:spPr>
          <a:xfrm>
            <a:off x="-3495" y="625039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Twardość przesyconego, a następnie starzonego stopu AlCu4 w zależności od czasu starzenia w temperaturze 150</a:t>
            </a:r>
            <a:r>
              <a:rPr lang="pl-PL" sz="1200" b="0" baseline="30000" dirty="0">
                <a:solidFill>
                  <a:srgbClr val="000000"/>
                </a:solidFill>
                <a:cs typeface="Arial" panose="020B0604020202020204" pitchFamily="34" charset="0"/>
              </a:rPr>
              <a:t>o</a:t>
            </a:r>
            <a:r>
              <a:rPr lang="pl-PL" sz="12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C </a:t>
            </a:r>
            <a:endParaRPr lang="pl-PL" sz="1200" baseline="0" dirty="0"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D39634-7E1C-D849-88C8-1436AA895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376123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18BD782-FA5B-F448-A121-B6E5458EEC80}"/>
              </a:ext>
            </a:extLst>
          </p:cNvPr>
          <p:cNvSpPr/>
          <p:nvPr/>
        </p:nvSpPr>
        <p:spPr>
          <a:xfrm>
            <a:off x="-3495" y="6581001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http://home.agh.edu.pl/~ziam/pliki/2LAB.pdf</a:t>
            </a:r>
            <a:endParaRPr lang="pl-PL" sz="120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3900FE0-E5FE-044E-9CF9-08334B04BF89}"/>
              </a:ext>
            </a:extLst>
          </p:cNvPr>
          <p:cNvSpPr/>
          <p:nvPr/>
        </p:nvSpPr>
        <p:spPr>
          <a:xfrm>
            <a:off x="0" y="1762358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W początkowym okresie procesu starzenia, atomy składnika rozpuszczonego (np. miedzi) rozmieszczone losowo w przesyconym roztworze tworzą obszary o zwiększonej zawartości składnika rozpuszczonego, zwane strefami </a:t>
            </a:r>
            <a:r>
              <a:rPr lang="pl-PL" sz="1600" b="0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Guiniera</a:t>
            </a:r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-Prestona lub w skrócie – </a:t>
            </a:r>
            <a:r>
              <a:rPr lang="pl-PL" sz="1600" b="0" baseline="0" dirty="0">
                <a:solidFill>
                  <a:srgbClr val="FF0000"/>
                </a:solidFill>
                <a:cs typeface="Arial" panose="020B0604020202020204" pitchFamily="34" charset="0"/>
              </a:rPr>
              <a:t>strefami GP. </a:t>
            </a:r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Strefy GP mają inny skład i mogą mieć również inne odległości międzyatomowe niż osnowa, ale istnieje ciągłość płaszczyzn i kierunków krystalicznych osnowy poprzez strefy. Strefy GP zarodkują jednorodnie w osnowie i są koherentne z osnową, przy czym płaskie powierzchnie stref są w pełni koherentne, natomiast zachowaniu koherencji w obszarach krawędzi towarzyszą duże odkształcenia sprężyste. W stopach Al-Cu strefy GP są skupiskami atomów o kształcie dysku, w innych stopach strefy te mogą przybierać kształt sferyczny lub kształt igieł. W stopach Al-Cu z wydłużeniem czasu starzenia następuje </a:t>
            </a:r>
            <a:r>
              <a:rPr lang="pl-PL" sz="1600" b="0" baseline="0" dirty="0">
                <a:solidFill>
                  <a:srgbClr val="FF0000"/>
                </a:solidFill>
                <a:cs typeface="Arial" panose="020B0604020202020204" pitchFamily="34" charset="0"/>
              </a:rPr>
              <a:t>przemiana niektórych stref GP w cząstki 𝜃’’. </a:t>
            </a:r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Cząstki  𝜃’’, podobnie jak strefy GP, są koherentne z osnową. Wydzielenia te mają tetragonalną strukturę krystaliczną, której parametry a i b są takie same jak komórki elementarnej Al, natomiast parametr c jest znacznie większy. Wydzielenia te podobnie jak strefy GP powodują umocnienie stopu. Kolejna faza pośrednia </a:t>
            </a:r>
            <a:r>
              <a:rPr lang="pl-PL" sz="1600" b="0" baseline="0" dirty="0">
                <a:solidFill>
                  <a:srgbClr val="FF0000"/>
                </a:solidFill>
                <a:cs typeface="Arial" panose="020B0604020202020204" pitchFamily="34" charset="0"/>
              </a:rPr>
              <a:t>𝜃’ </a:t>
            </a:r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ma także strukturę tetragonalną ale o innych parametrach niż faza 𝜃’’. </a:t>
            </a:r>
            <a:r>
              <a:rPr lang="pl-PL" sz="1600" b="0" baseline="0" dirty="0">
                <a:solidFill>
                  <a:srgbClr val="FF0000"/>
                </a:solidFill>
                <a:cs typeface="Arial" panose="020B0604020202020204" pitchFamily="34" charset="0"/>
              </a:rPr>
              <a:t>Tworzące się na dyslokacjach wydzielenia 𝜃’</a:t>
            </a:r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 mają kształt płytek. Płaskie powierzchnie cząstek są w pełni koherentne z osnową, natomiast krawędzie są niekoherentne. Tworzenie się wydzieleń 𝜃’ powoduje zmniejszanie się twardości stopu. Stabilna </a:t>
            </a:r>
            <a:r>
              <a:rPr lang="pl-PL" sz="1600" b="0" baseline="0" dirty="0">
                <a:solidFill>
                  <a:srgbClr val="FF0000"/>
                </a:solidFill>
                <a:cs typeface="Arial" panose="020B0604020202020204" pitchFamily="34" charset="0"/>
              </a:rPr>
              <a:t>faza 𝜃 </a:t>
            </a:r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(Al</a:t>
            </a:r>
            <a:r>
              <a:rPr lang="pl-PL" sz="1600" b="0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pl-PL" sz="1600" b="0" baseline="0" dirty="0">
                <a:solidFill>
                  <a:srgbClr val="000000"/>
                </a:solidFill>
                <a:cs typeface="Arial" panose="020B0604020202020204" pitchFamily="34" charset="0"/>
              </a:rPr>
              <a:t>Cu) zarodkuje na granicach ziarn osnowy oraz na granicach międzyfazowych osnowa/wydzielenia 𝜃’. Jej granice z osnową są niekoherentne, a jej tworzenie się prowadzi zawsze do zmniejszenia twardości stopu.</a:t>
            </a:r>
            <a:endParaRPr lang="pl-PL" sz="1600" baseline="0" dirty="0"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221251-80FD-4D48-9092-B4C723E9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260366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1" descr="sem01_008">
            <a:extLst>
              <a:ext uri="{FF2B5EF4-FFF2-40B4-BE49-F238E27FC236}">
                <a16:creationId xmlns:a16="http://schemas.microsoft.com/office/drawing/2014/main" id="{938A5E08-67E0-41C1-8716-4EFDF73C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0"/>
            <a:ext cx="1863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2AC93FF2-9C0F-4DC8-9E0A-23D253CA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08050"/>
            <a:ext cx="5976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34" tIns="37716" rIns="75434" bIns="37716" anchor="ctr"/>
          <a:lstStyle/>
          <a:p>
            <a:pPr algn="ctr" eaLnBrk="1" hangingPunct="1">
              <a:defRPr/>
            </a:pPr>
            <a:r>
              <a:rPr lang="pl-PL" sz="14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Wykresy równowagi fazowej stopów dwuskładnikowych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18BD782-FA5B-F448-A121-B6E5458EEC80}"/>
              </a:ext>
            </a:extLst>
          </p:cNvPr>
          <p:cNvSpPr/>
          <p:nvPr/>
        </p:nvSpPr>
        <p:spPr>
          <a:xfrm>
            <a:off x="-3495" y="6581001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0" baseline="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http://home.agh.edu.pl/~ziam/pliki/2LAB.pdf</a:t>
            </a:r>
            <a:endParaRPr lang="pl-PL" sz="120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5F729D-A0DD-6A43-852D-FB1B10474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75" y="1523146"/>
            <a:ext cx="3952850" cy="504892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303BBA2-BEE8-F443-94D7-2AB3592E8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65" y="600075"/>
            <a:ext cx="3394870" cy="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85" tIns="37741" rIns="75485" bIns="37741">
            <a:spAutoFit/>
          </a:bodyPr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1900" baseline="0" dirty="0">
                <a:solidFill>
                  <a:schemeClr val="accent2"/>
                </a:solidFill>
                <a:latin typeface="Arial" charset="0"/>
              </a:rPr>
              <a:t>NOWOCZESNE MATERIAŁY</a:t>
            </a:r>
          </a:p>
        </p:txBody>
      </p:sp>
    </p:spTree>
    <p:extLst>
      <p:ext uri="{BB962C8B-B14F-4D97-AF65-F5344CB8AC3E}">
        <p14:creationId xmlns:p14="http://schemas.microsoft.com/office/powerpoint/2010/main" val="1447179846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900" b="1" i="0" u="none" strike="noStrike" cap="none" normalizeH="0" baseline="3600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900" b="1" i="0" u="none" strike="noStrike" cap="none" normalizeH="0" baseline="3600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6932</TotalTime>
  <Words>1115</Words>
  <Application>Microsoft Macintosh PowerPoint</Application>
  <PresentationFormat>Pokaz na ekranie (4:3)</PresentationFormat>
  <Paragraphs>66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Bogdan</dc:creator>
  <cp:lastModifiedBy>Bogdan Pawłowski</cp:lastModifiedBy>
  <cp:revision>1060</cp:revision>
  <dcterms:created xsi:type="dcterms:W3CDTF">2007-09-26T12:45:04Z</dcterms:created>
  <dcterms:modified xsi:type="dcterms:W3CDTF">2022-11-13T13:14:16Z</dcterms:modified>
</cp:coreProperties>
</file>