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743" r:id="rId2"/>
    <p:sldId id="654" r:id="rId3"/>
    <p:sldId id="640" r:id="rId4"/>
    <p:sldId id="647" r:id="rId5"/>
    <p:sldId id="650" r:id="rId6"/>
    <p:sldId id="652" r:id="rId7"/>
    <p:sldId id="609" r:id="rId8"/>
    <p:sldId id="610" r:id="rId9"/>
    <p:sldId id="611" r:id="rId10"/>
    <p:sldId id="613" r:id="rId11"/>
    <p:sldId id="614" r:id="rId12"/>
    <p:sldId id="615" r:id="rId13"/>
    <p:sldId id="612" r:id="rId14"/>
    <p:sldId id="616" r:id="rId15"/>
    <p:sldId id="618" r:id="rId16"/>
    <p:sldId id="619" r:id="rId17"/>
    <p:sldId id="617" r:id="rId18"/>
    <p:sldId id="620" r:id="rId19"/>
    <p:sldId id="622" r:id="rId20"/>
    <p:sldId id="623" r:id="rId21"/>
    <p:sldId id="621" r:id="rId22"/>
    <p:sldId id="625" r:id="rId23"/>
    <p:sldId id="627" r:id="rId24"/>
    <p:sldId id="626" r:id="rId25"/>
    <p:sldId id="716" r:id="rId26"/>
    <p:sldId id="725" r:id="rId27"/>
    <p:sldId id="714" r:id="rId28"/>
    <p:sldId id="715" r:id="rId29"/>
    <p:sldId id="719" r:id="rId30"/>
    <p:sldId id="718" r:id="rId31"/>
    <p:sldId id="720" r:id="rId32"/>
    <p:sldId id="717" r:id="rId33"/>
    <p:sldId id="722" r:id="rId34"/>
    <p:sldId id="821" r:id="rId35"/>
    <p:sldId id="601" r:id="rId36"/>
    <p:sldId id="822" r:id="rId37"/>
  </p:sldIdLst>
  <p:sldSz cx="9144000" cy="6858000" type="screen4x3"/>
  <p:notesSz cx="6858000" cy="9144000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  <a:srgbClr val="FF99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1020" autoAdjust="0"/>
  </p:normalViewPr>
  <p:slideViewPr>
    <p:cSldViewPr>
      <p:cViewPr varScale="1">
        <p:scale>
          <a:sx n="116" d="100"/>
          <a:sy n="116" d="100"/>
        </p:scale>
        <p:origin x="20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8240B2-0376-4C54-8C70-9CFBBD813B07}" type="datetimeFigureOut">
              <a:rPr lang="pl-PL"/>
              <a:pPr>
                <a:defRPr/>
              </a:pPr>
              <a:t>10.10.2022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A277B7-97B1-453F-BCA5-6E3F9DA1F8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071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EF1C1-8031-41EA-91F1-0A3DDB4A18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71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84CCF-E141-414E-A470-0924D188F6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25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84988" y="476250"/>
            <a:ext cx="1801812" cy="564991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77963" y="476250"/>
            <a:ext cx="5254625" cy="564991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90B71-07DA-4ECD-AEAE-CE86CFED2D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68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2D469-0393-47C6-87F9-EE07FD04E5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144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7A93-5830-4460-8720-5580CFD21F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63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77963" y="1628775"/>
            <a:ext cx="3527425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7788" y="1628775"/>
            <a:ext cx="35290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437BE-3849-4E9C-B877-BD0F0B4FCA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967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E5C2-AF6A-451F-9C55-D299914F59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0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AED5B-8104-44F1-A6B3-B9EEBE3171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372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6777-04BA-46F8-BC26-42A2C83B97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15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5EFCD-4AB7-4670-BC94-7B459127CA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18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5113-873E-4586-AA09-E17C9384C8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70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7963" y="476250"/>
            <a:ext cx="7208837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7963" y="1628775"/>
            <a:ext cx="7208837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8A004D7-113E-44A9-9693-96B99CDD7A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Elementy krystalografii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4120755" cy="1440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42441"/>
            <a:ext cx="7926713" cy="423472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5658860"/>
            <a:ext cx="90566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35496" y="6381328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400" b="0" baseline="0" dirty="0">
                <a:solidFill>
                  <a:schemeClr val="accent2"/>
                </a:solidFill>
              </a:rPr>
              <a:t>źródło: http://www.inmat.pw.edu.pl/download/epodreczniki/PNOM-MKL.pdf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C859806-4A5D-DF45-86B5-285A715DB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262363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D6E0D6-1BF4-4F15-B26F-EE9F57BE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45" y="-3198"/>
            <a:ext cx="2195122" cy="1440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00F1938-C51D-4DE8-8D7D-C98577390E94}"/>
              </a:ext>
            </a:extLst>
          </p:cNvPr>
          <p:cNvSpPr/>
          <p:nvPr/>
        </p:nvSpPr>
        <p:spPr>
          <a:xfrm>
            <a:off x="0" y="657760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200" b="0" baseline="0" dirty="0">
                <a:solidFill>
                  <a:schemeClr val="bg1"/>
                </a:solidFill>
              </a:rPr>
              <a:t>źródło: L.A. Dobrzański „Podstawy nauki o materiałach i metaloznawstwo”, WNT 2002 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5E8D93F-2FDF-4AFE-A72C-5910E5EFA792}"/>
              </a:ext>
            </a:extLst>
          </p:cNvPr>
          <p:cNvSpPr/>
          <p:nvPr/>
        </p:nvSpPr>
        <p:spPr>
          <a:xfrm>
            <a:off x="0" y="211078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aseline="0" dirty="0"/>
              <a:t>Defekty punktowe</a:t>
            </a:r>
          </a:p>
          <a:p>
            <a:endParaRPr lang="pl-PL" baseline="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3EB4EA7-C412-47D3-A4E9-3561D8FDB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8" y="2924944"/>
            <a:ext cx="8543925" cy="2628900"/>
          </a:xfrm>
          <a:prstGeom prst="rect">
            <a:avLst/>
          </a:prstGeom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F05163B8-ECB2-7A40-B61A-2118785C9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DB5314-2F8D-4342-ADFD-2DBD0AC3B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40617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D6E0D6-1BF4-4F15-B26F-EE9F57BE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45" y="-3198"/>
            <a:ext cx="2195122" cy="1440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DC82E10-B706-4360-96ED-1AA59A41B112}"/>
              </a:ext>
            </a:extLst>
          </p:cNvPr>
          <p:cNvSpPr/>
          <p:nvPr/>
        </p:nvSpPr>
        <p:spPr>
          <a:xfrm>
            <a:off x="0" y="657760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200" b="0" baseline="0" dirty="0">
                <a:solidFill>
                  <a:schemeClr val="bg1"/>
                </a:solidFill>
              </a:rPr>
              <a:t>źródło: L.A. Dobrzański „Podstawy nauki o materiałach i metaloznawstwo”, WNT 2002 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78B7D09-E596-4428-B0C4-9A5B3171ECC3}"/>
              </a:ext>
            </a:extLst>
          </p:cNvPr>
          <p:cNvSpPr/>
          <p:nvPr/>
        </p:nvSpPr>
        <p:spPr>
          <a:xfrm>
            <a:off x="0" y="211078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aseline="0" dirty="0"/>
              <a:t>Defekty liniowe</a:t>
            </a:r>
          </a:p>
          <a:p>
            <a:endParaRPr lang="pl-PL" baseline="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F3490EA-0EDE-4798-9876-F22B4777F7F5}"/>
              </a:ext>
            </a:extLst>
          </p:cNvPr>
          <p:cNvSpPr/>
          <p:nvPr/>
        </p:nvSpPr>
        <p:spPr>
          <a:xfrm>
            <a:off x="0" y="287848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aseline="0" dirty="0">
                <a:solidFill>
                  <a:schemeClr val="accent6"/>
                </a:solidFill>
              </a:rPr>
              <a:t>Liniowymi wadami budowy krystalicznej są dyslokacje. </a:t>
            </a:r>
          </a:p>
          <a:p>
            <a:r>
              <a:rPr lang="pl-PL" sz="2000" baseline="0" dirty="0">
                <a:solidFill>
                  <a:schemeClr val="accent6"/>
                </a:solidFill>
              </a:rPr>
              <a:t>Do głównych rodzajów dyslokacji należą:</a:t>
            </a:r>
          </a:p>
          <a:p>
            <a:endParaRPr lang="pl-PL" sz="2000" baseline="0" dirty="0">
              <a:solidFill>
                <a:schemeClr val="accent6"/>
              </a:solidFill>
            </a:endParaRPr>
          </a:p>
          <a:p>
            <a:r>
              <a:rPr lang="pl-PL" sz="2000" baseline="0" dirty="0">
                <a:solidFill>
                  <a:schemeClr val="accent6"/>
                </a:solidFill>
              </a:rPr>
              <a:t>dyslokacje </a:t>
            </a:r>
            <a:r>
              <a:rPr lang="pl-PL" sz="2000" baseline="0" dirty="0">
                <a:solidFill>
                  <a:srgbClr val="FF0000"/>
                </a:solidFill>
              </a:rPr>
              <a:t>krawędziowe</a:t>
            </a:r>
            <a:r>
              <a:rPr lang="pl-PL" sz="2000" baseline="0" dirty="0">
                <a:solidFill>
                  <a:schemeClr val="accent6"/>
                </a:solidFill>
              </a:rPr>
              <a:t>,</a:t>
            </a:r>
          </a:p>
          <a:p>
            <a:endParaRPr lang="pl-PL" sz="2000" baseline="0" dirty="0">
              <a:solidFill>
                <a:schemeClr val="accent6"/>
              </a:solidFill>
            </a:endParaRPr>
          </a:p>
          <a:p>
            <a:r>
              <a:rPr lang="pl-PL" sz="2000" baseline="0" dirty="0">
                <a:solidFill>
                  <a:schemeClr val="accent6"/>
                </a:solidFill>
              </a:rPr>
              <a:t>dyslokacje </a:t>
            </a:r>
            <a:r>
              <a:rPr lang="pl-PL" sz="2000" baseline="0" dirty="0">
                <a:solidFill>
                  <a:srgbClr val="FF0000"/>
                </a:solidFill>
              </a:rPr>
              <a:t>śrubowe</a:t>
            </a:r>
            <a:r>
              <a:rPr lang="pl-PL" sz="2000" baseline="0" dirty="0">
                <a:solidFill>
                  <a:schemeClr val="accent6"/>
                </a:solidFill>
              </a:rPr>
              <a:t>,</a:t>
            </a:r>
          </a:p>
          <a:p>
            <a:endParaRPr lang="pl-PL" sz="2000" baseline="0" dirty="0">
              <a:solidFill>
                <a:schemeClr val="accent6"/>
              </a:solidFill>
            </a:endParaRPr>
          </a:p>
          <a:p>
            <a:r>
              <a:rPr lang="pl-PL" sz="2000" baseline="0" dirty="0">
                <a:solidFill>
                  <a:schemeClr val="accent6"/>
                </a:solidFill>
              </a:rPr>
              <a:t>dyslokacje </a:t>
            </a:r>
            <a:r>
              <a:rPr lang="pl-PL" sz="2000" baseline="0" dirty="0">
                <a:solidFill>
                  <a:srgbClr val="FF0000"/>
                </a:solidFill>
              </a:rPr>
              <a:t>mieszane</a:t>
            </a:r>
            <a:r>
              <a:rPr lang="pl-PL" sz="2000" baseline="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C92E1631-C1B1-EC48-B403-AD989AFA3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525C01B-ADF5-A642-8D19-92F5CE92B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402235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D6E0D6-1BF4-4F15-B26F-EE9F57BE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45" y="-3198"/>
            <a:ext cx="2195122" cy="1440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63F2D4D1-981A-44AE-9D8A-8E726E7B1F99}"/>
              </a:ext>
            </a:extLst>
          </p:cNvPr>
          <p:cNvSpPr/>
          <p:nvPr/>
        </p:nvSpPr>
        <p:spPr>
          <a:xfrm>
            <a:off x="0" y="657760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200" b="0" baseline="0" dirty="0">
                <a:solidFill>
                  <a:schemeClr val="bg1"/>
                </a:solidFill>
              </a:rPr>
              <a:t>źródło: L.A. Dobrzański „Podstawy nauki o materiałach i metaloznawstwo”, WNT 2002 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95A942A-B867-4370-8019-6FB1B58E2898}"/>
              </a:ext>
            </a:extLst>
          </p:cNvPr>
          <p:cNvSpPr/>
          <p:nvPr/>
        </p:nvSpPr>
        <p:spPr>
          <a:xfrm>
            <a:off x="0" y="16288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aseline="0" dirty="0"/>
              <a:t>Dyslokacja krawędziowa</a:t>
            </a:r>
          </a:p>
          <a:p>
            <a:endParaRPr lang="pl-PL" baseline="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A023895-AD62-4B95-9B33-5F295E5DD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7" y="2132856"/>
            <a:ext cx="8410575" cy="4029075"/>
          </a:xfrm>
          <a:prstGeom prst="rect">
            <a:avLst/>
          </a:prstGeom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6CB83CAE-4B1E-974A-B8FA-3B9F8FC73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CF3BA9C-E4B0-8442-B0B8-F96AFF079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292734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D6E0D6-1BF4-4F15-B26F-EE9F57BE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45" y="-3198"/>
            <a:ext cx="2195122" cy="1440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F636F72B-011B-4C40-A43B-E33C312AF9B6}"/>
              </a:ext>
            </a:extLst>
          </p:cNvPr>
          <p:cNvSpPr/>
          <p:nvPr/>
        </p:nvSpPr>
        <p:spPr>
          <a:xfrm>
            <a:off x="0" y="657760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200" b="0" baseline="0" dirty="0">
                <a:solidFill>
                  <a:schemeClr val="bg1"/>
                </a:solidFill>
              </a:rPr>
              <a:t>źródło: L.A. Dobrzański „Podstawy nauki o materiałach i metaloznawstwo”, WNT 2002 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F84162E-E256-4F80-8200-12969E99255E}"/>
              </a:ext>
            </a:extLst>
          </p:cNvPr>
          <p:cNvSpPr/>
          <p:nvPr/>
        </p:nvSpPr>
        <p:spPr>
          <a:xfrm>
            <a:off x="0" y="16288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aseline="0" dirty="0"/>
              <a:t>Dyslokacja krawędziowa</a:t>
            </a:r>
          </a:p>
          <a:p>
            <a:endParaRPr lang="pl-PL" baseline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6DA299-24B4-482B-A5ED-0935E683B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420888"/>
            <a:ext cx="88106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A2DDBC2D-3A1F-424B-8679-2EF0BE429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5CA272D-4916-F44C-878F-4F64A07B1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358592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D6E0D6-1BF4-4F15-B26F-EE9F57BE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45" y="-3198"/>
            <a:ext cx="2195122" cy="1440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097E230-C1A5-4F0D-B991-D2EE64F3AE04}"/>
              </a:ext>
            </a:extLst>
          </p:cNvPr>
          <p:cNvSpPr/>
          <p:nvPr/>
        </p:nvSpPr>
        <p:spPr>
          <a:xfrm>
            <a:off x="0" y="657760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200" b="0" baseline="0" dirty="0">
                <a:solidFill>
                  <a:schemeClr val="bg1"/>
                </a:solidFill>
              </a:rPr>
              <a:t>źródło: L.A. Dobrzański „Podstawy nauki o materiałach i metaloznawstwo”, WNT 2002 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CD303A2-29C4-4E00-A77B-442134AEAE09}"/>
              </a:ext>
            </a:extLst>
          </p:cNvPr>
          <p:cNvSpPr/>
          <p:nvPr/>
        </p:nvSpPr>
        <p:spPr>
          <a:xfrm>
            <a:off x="0" y="16288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aseline="0" dirty="0"/>
              <a:t>Dyslokacja śrubowa</a:t>
            </a:r>
          </a:p>
          <a:p>
            <a:endParaRPr lang="pl-PL" baseline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4691113-E820-4E21-A8EA-FC2AB3098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61" y="2060848"/>
            <a:ext cx="539087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F12055C8-B029-4A45-8057-329010A68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42326DD-2540-7E47-88CC-FBEA1D613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3673719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D6E0D6-1BF4-4F15-B26F-EE9F57BE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45" y="-3198"/>
            <a:ext cx="2195122" cy="1440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678926D0-A6E8-4578-81F5-E2B98342A010}"/>
              </a:ext>
            </a:extLst>
          </p:cNvPr>
          <p:cNvSpPr/>
          <p:nvPr/>
        </p:nvSpPr>
        <p:spPr>
          <a:xfrm>
            <a:off x="0" y="16288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aseline="0" dirty="0"/>
              <a:t>Defekty powierzchniowe</a:t>
            </a:r>
          </a:p>
          <a:p>
            <a:endParaRPr lang="pl-PL" baseline="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ABF2D9B-FCE1-4FE6-A36E-A356CC4AEFE9}"/>
              </a:ext>
            </a:extLst>
          </p:cNvPr>
          <p:cNvSpPr/>
          <p:nvPr/>
        </p:nvSpPr>
        <p:spPr>
          <a:xfrm>
            <a:off x="0" y="250567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aseline="0" dirty="0">
                <a:solidFill>
                  <a:schemeClr val="accent6"/>
                </a:solidFill>
              </a:rPr>
              <a:t>Do defektów powierzchniowych zalicza się dwuwymiarowe defekty struktury krystalicznej, z których podstawowe znaczenie mają </a:t>
            </a:r>
            <a:r>
              <a:rPr lang="pl-PL" sz="2400" baseline="0" dirty="0">
                <a:solidFill>
                  <a:srgbClr val="FF0000"/>
                </a:solidFill>
              </a:rPr>
              <a:t>granice ziarn, granice międzyfazowe oraz błędy ułożenia</a:t>
            </a:r>
            <a:r>
              <a:rPr lang="pl-PL" sz="2400" baseline="0" dirty="0">
                <a:solidFill>
                  <a:schemeClr val="accent6"/>
                </a:solidFill>
              </a:rPr>
              <a:t>. Materiały polikrystaliczne składają się zwykle z bardzo dużej liczby kryształów o tym samym składzie chemicznym i wielkości od 10 do 100 µm, które różnią się tylko orientacją przestrzenną sieci. Poszczególne kryształy określa się mianem ziarn a powierzchnie styku między nimi granicami ziarn.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C4746DA-73E1-4E2F-B48F-14310A755CBB}"/>
              </a:ext>
            </a:extLst>
          </p:cNvPr>
          <p:cNvSpPr/>
          <p:nvPr/>
        </p:nvSpPr>
        <p:spPr>
          <a:xfrm>
            <a:off x="0" y="6581001"/>
            <a:ext cx="3717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0" baseline="0" dirty="0">
                <a:solidFill>
                  <a:schemeClr val="bg1"/>
                </a:solidFill>
              </a:rPr>
              <a:t>http://www.kmimp.agh.edu.pl/pliki/Odksztalcenie.pdf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29110D1-5183-E746-BB11-A5B91BE30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F7A5BDC-E6AE-494F-818E-383D7899A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2043410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D6E0D6-1BF4-4F15-B26F-EE9F57BE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45" y="-3198"/>
            <a:ext cx="2195122" cy="1440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2EDC481-3C9E-4110-AE2F-641EA03E1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01" y="3585192"/>
            <a:ext cx="2675207" cy="301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9BBB105-B55A-4BB8-B588-768DCB9ED9CB}"/>
              </a:ext>
            </a:extLst>
          </p:cNvPr>
          <p:cNvSpPr/>
          <p:nvPr/>
        </p:nvSpPr>
        <p:spPr>
          <a:xfrm>
            <a:off x="0" y="16288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aseline="0" dirty="0"/>
              <a:t>Defekty powierzchniowe – granice ziarn</a:t>
            </a:r>
          </a:p>
          <a:p>
            <a:endParaRPr lang="pl-PL" baseline="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A29D046-1469-4023-B46B-C0D16EABBE2E}"/>
              </a:ext>
            </a:extLst>
          </p:cNvPr>
          <p:cNvSpPr/>
          <p:nvPr/>
        </p:nvSpPr>
        <p:spPr>
          <a:xfrm>
            <a:off x="0" y="2060848"/>
            <a:ext cx="914399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baseline="0" dirty="0">
                <a:solidFill>
                  <a:schemeClr val="accent6"/>
                </a:solidFill>
              </a:rPr>
              <a:t>Granice ziarn są strefami o szerokości 2÷3 średnic atomowych, w których występuje niedopasowanie atomowe struktury krystalicznej sąsiednich ziarn a zatem zakłócenie periodycznej budowy kryształu. W wyniku tego następują przesunięcia atomów z ich pozycji równowagi, tzn. położeń o najniższej energii, zatem granice ziarn są miejscami o zwiększonej energii.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29D600A-CBD3-4AB4-A126-8E5A597AF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45" y="3582923"/>
            <a:ext cx="2882047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74A9415B-6844-41B5-906B-D00EEF3A5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4" y="3582923"/>
            <a:ext cx="2920690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640E17FC-4431-493A-B3C0-53AC1A4446F6}"/>
              </a:ext>
            </a:extLst>
          </p:cNvPr>
          <p:cNvSpPr/>
          <p:nvPr/>
        </p:nvSpPr>
        <p:spPr>
          <a:xfrm>
            <a:off x="0" y="6581001"/>
            <a:ext cx="3717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0" baseline="0" dirty="0">
                <a:solidFill>
                  <a:schemeClr val="bg1"/>
                </a:solidFill>
              </a:rPr>
              <a:t>http://www.kmimp.agh.edu.pl/pliki/Odksztalcenie.pdf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368F18B8-F4E0-3E40-BD1E-C19CD879C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909A8307-AC0D-0043-B188-B635F5F5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38128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D6E0D6-1BF4-4F15-B26F-EE9F57BE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45" y="-3198"/>
            <a:ext cx="2195122" cy="1440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554ADC19-18C1-4CF5-9FF9-24632D40D066}"/>
              </a:ext>
            </a:extLst>
          </p:cNvPr>
          <p:cNvSpPr/>
          <p:nvPr/>
        </p:nvSpPr>
        <p:spPr>
          <a:xfrm>
            <a:off x="0" y="657760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200" b="0" baseline="0" dirty="0">
                <a:solidFill>
                  <a:schemeClr val="bg1"/>
                </a:solidFill>
              </a:rPr>
              <a:t>źródło: L.A. Dobrzański „Podstawy nauki o materiałach i metaloznawstwo”, WNT 2002 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B485CA5-9056-46D3-98E4-D69305E25F1F}"/>
              </a:ext>
            </a:extLst>
          </p:cNvPr>
          <p:cNvSpPr/>
          <p:nvPr/>
        </p:nvSpPr>
        <p:spPr>
          <a:xfrm>
            <a:off x="0" y="16288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aseline="0" dirty="0"/>
              <a:t>Defekty powierzchniowe – granice międzyfazowe</a:t>
            </a:r>
          </a:p>
          <a:p>
            <a:endParaRPr lang="pl-PL" baseline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0EBA871-B682-4E59-93A8-64116B520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" y="2492896"/>
            <a:ext cx="907622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363C316F-3094-3D4F-90C7-3F69CED01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27D2B08-0EC1-254F-A17C-5E40D06E7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2902884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D6E0D6-1BF4-4F15-B26F-EE9F57BE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45" y="-3198"/>
            <a:ext cx="2195122" cy="144000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A436A8B-1412-478C-89DE-26EE2D056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276872"/>
            <a:ext cx="7029450" cy="338455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28016C9F-476C-40D3-9B26-4A6A8C5E5E49}"/>
              </a:ext>
            </a:extLst>
          </p:cNvPr>
          <p:cNvSpPr/>
          <p:nvPr/>
        </p:nvSpPr>
        <p:spPr>
          <a:xfrm>
            <a:off x="0" y="16288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aseline="0" dirty="0"/>
              <a:t>Defekty powierzchniowe – błędy ułożenia</a:t>
            </a:r>
          </a:p>
          <a:p>
            <a:endParaRPr lang="pl-PL" baseline="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C0AC642-1DEE-419B-9E8C-42E41C36867B}"/>
              </a:ext>
            </a:extLst>
          </p:cNvPr>
          <p:cNvSpPr/>
          <p:nvPr/>
        </p:nvSpPr>
        <p:spPr>
          <a:xfrm>
            <a:off x="0" y="6581001"/>
            <a:ext cx="3717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0" baseline="0" dirty="0">
                <a:solidFill>
                  <a:schemeClr val="bg1"/>
                </a:solidFill>
              </a:rPr>
              <a:t>http://www.kmimp.agh.edu.pl/pliki/Odksztalcenie.pdf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38B48ED6-AB1F-B143-A1D2-B26BD1726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78EB843-38FF-054E-9A20-8E5F266D0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2080142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D6E0D6-1BF4-4F15-B26F-EE9F57BE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45" y="-3198"/>
            <a:ext cx="2195122" cy="1440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59EDCD3B-68C8-4933-8663-5622614B0ADE}"/>
              </a:ext>
            </a:extLst>
          </p:cNvPr>
          <p:cNvSpPr/>
          <p:nvPr/>
        </p:nvSpPr>
        <p:spPr>
          <a:xfrm>
            <a:off x="0" y="1412776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aseline="0" dirty="0"/>
              <a:t>Odkształcenie plastyczne - mechanizmy</a:t>
            </a:r>
          </a:p>
          <a:p>
            <a:endParaRPr lang="pl-PL" baseline="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7039B9B-A5B4-439D-A99A-A0D509B19EAB}"/>
              </a:ext>
            </a:extLst>
          </p:cNvPr>
          <p:cNvSpPr/>
          <p:nvPr/>
        </p:nvSpPr>
        <p:spPr>
          <a:xfrm>
            <a:off x="0" y="6581001"/>
            <a:ext cx="3717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0" baseline="0" dirty="0">
                <a:solidFill>
                  <a:schemeClr val="bg1"/>
                </a:solidFill>
              </a:rPr>
              <a:t>http://www.kmimp.agh.edu.pl/pliki/Odksztalcenie.pdf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C328F3D-187F-4E9D-944D-EA198DD23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1895475"/>
            <a:ext cx="5048250" cy="306705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7DF884AF-4071-4723-9995-7F449B03BB1F}"/>
              </a:ext>
            </a:extLst>
          </p:cNvPr>
          <p:cNvSpPr/>
          <p:nvPr/>
        </p:nvSpPr>
        <p:spPr>
          <a:xfrm>
            <a:off x="0" y="508808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aseline="0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Podstawowym mechanizmem odkształcenia plastycznego jest </a:t>
            </a:r>
            <a:r>
              <a:rPr lang="pl-PL" sz="1800" baseline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poślizg dyslokacji</a:t>
            </a:r>
            <a:r>
              <a:rPr lang="pl-PL" sz="1800" baseline="0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Poślizg występuje w uprzywilejowanych płaszczyznach krystalograficznych, gęsto wypełnionych atomami i w kierunkach o najgęstszym ułożeniu atomów. Dzieje się tak dlatego, że w tych płaszczyznach i kierunkach są najmniejsze odległości między atomami a więc najmniejsze opory sieci dla ruchu dyslokacji. </a:t>
            </a:r>
            <a:endParaRPr lang="pl-PL" sz="1800" baseline="0" dirty="0">
              <a:solidFill>
                <a:schemeClr val="accent6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F896AF28-EAB4-E94C-881D-B83CD8623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19CBE1A-6522-8140-B6AE-C3AD93751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152766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Elementy krystalografii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4120755" cy="1440000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85814"/>
            <a:ext cx="4562128" cy="497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a 10"/>
          <p:cNvGrpSpPr/>
          <p:nvPr/>
        </p:nvGrpSpPr>
        <p:grpSpPr>
          <a:xfrm>
            <a:off x="15528" y="6128868"/>
            <a:ext cx="6915522" cy="540492"/>
            <a:chOff x="15528" y="5944202"/>
            <a:chExt cx="6915522" cy="540492"/>
          </a:xfrm>
        </p:grpSpPr>
        <p:sp>
          <p:nvSpPr>
            <p:cNvPr id="12" name="Prostokąt 11"/>
            <p:cNvSpPr/>
            <p:nvPr/>
          </p:nvSpPr>
          <p:spPr>
            <a:xfrm>
              <a:off x="15528" y="6207695"/>
              <a:ext cx="69155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pl-PL" sz="1200" baseline="0" dirty="0">
                  <a:solidFill>
                    <a:schemeClr val="accent2"/>
                  </a:solidFill>
                </a:rPr>
                <a:t>L.A. Dobrzański </a:t>
              </a:r>
              <a:r>
                <a:rPr lang="pl-PL" sz="1200" i="1" baseline="0" dirty="0">
                  <a:solidFill>
                    <a:schemeClr val="accent2"/>
                  </a:solidFill>
                </a:rPr>
                <a:t>Podstawy nauki o materiałach i metaloznawstwo, WNT, 2002</a:t>
              </a:r>
              <a:endParaRPr lang="en-US" sz="1200" baseline="0" dirty="0">
                <a:solidFill>
                  <a:schemeClr val="accent2"/>
                </a:solidFill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15528" y="5944202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i="1" baseline="0" dirty="0">
                  <a:solidFill>
                    <a:schemeClr val="accent2"/>
                  </a:solidFill>
                </a:rPr>
                <a:t>źródło:</a:t>
              </a:r>
            </a:p>
          </p:txBody>
        </p:sp>
      </p:grp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71" y="2062856"/>
            <a:ext cx="3223799" cy="194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6290896" y="2199650"/>
            <a:ext cx="1565585" cy="869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3600" b="1" baseline="0" dirty="0">
                <a:solidFill>
                  <a:srgbClr val="FF0000"/>
                </a:solidFill>
              </a:rPr>
              <a:t>RSC</a:t>
            </a:r>
            <a:endParaRPr lang="en-US" altLang="pl-PL" sz="3600" b="1" baseline="0" dirty="0">
              <a:solidFill>
                <a:srgbClr val="FF0000"/>
              </a:solidFill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5508104" y="4658913"/>
            <a:ext cx="1565585" cy="869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3600" b="1" baseline="0" dirty="0">
                <a:solidFill>
                  <a:srgbClr val="FF0000"/>
                </a:solidFill>
              </a:rPr>
              <a:t>RPC</a:t>
            </a:r>
            <a:endParaRPr lang="en-US" altLang="pl-PL" sz="3600" b="1" baseline="0" dirty="0">
              <a:solidFill>
                <a:srgbClr val="FF0000"/>
              </a:solidFill>
            </a:endParaRP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7352519" y="4658913"/>
            <a:ext cx="1565585" cy="869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3600" b="1" baseline="0" dirty="0">
                <a:solidFill>
                  <a:srgbClr val="FF0000"/>
                </a:solidFill>
              </a:rPr>
              <a:t>HZ</a:t>
            </a:r>
            <a:endParaRPr lang="en-US" altLang="pl-PL" sz="3600" b="1" baseline="0" dirty="0">
              <a:solidFill>
                <a:srgbClr val="FF0000"/>
              </a:solidFill>
            </a:endParaRPr>
          </a:p>
        </p:txBody>
      </p:sp>
      <p:sp>
        <p:nvSpPr>
          <p:cNvPr id="17" name="Rectangle 7"/>
          <p:cNvSpPr txBox="1">
            <a:spLocks noChangeArrowheads="1"/>
          </p:cNvSpPr>
          <p:nvPr/>
        </p:nvSpPr>
        <p:spPr>
          <a:xfrm>
            <a:off x="7236296" y="3711818"/>
            <a:ext cx="1565585" cy="869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1800" b="1" baseline="0" dirty="0"/>
              <a:t>hP2</a:t>
            </a:r>
            <a:endParaRPr lang="en-US" altLang="pl-PL" sz="1800" b="1" baseline="0" dirty="0"/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6228184" y="1628800"/>
            <a:ext cx="1565585" cy="869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1800" b="1" baseline="0" dirty="0"/>
              <a:t>cF4</a:t>
            </a:r>
            <a:endParaRPr lang="en-US" altLang="pl-PL" sz="1800" b="1" baseline="0" dirty="0"/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5454687" y="3639810"/>
            <a:ext cx="1565585" cy="869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1800" b="1" baseline="0" dirty="0"/>
              <a:t>cI2</a:t>
            </a:r>
            <a:endParaRPr lang="en-US" altLang="pl-PL" sz="1800" b="1" baseline="0" dirty="0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828E6062-3314-EF44-88C6-CE432500A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3049595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D6E0D6-1BF4-4F15-B26F-EE9F57BE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45" y="-3198"/>
            <a:ext cx="2195122" cy="1440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42961AF-3E8B-4D48-B054-6D7839172B08}"/>
              </a:ext>
            </a:extLst>
          </p:cNvPr>
          <p:cNvSpPr/>
          <p:nvPr/>
        </p:nvSpPr>
        <p:spPr>
          <a:xfrm>
            <a:off x="0" y="1412776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aseline="0" dirty="0"/>
              <a:t>Odkształcenie plastyczne - mechanizmy</a:t>
            </a:r>
          </a:p>
          <a:p>
            <a:endParaRPr lang="pl-PL" baseline="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5E37CB4-470E-48AD-8A67-2C0F0740515B}"/>
              </a:ext>
            </a:extLst>
          </p:cNvPr>
          <p:cNvSpPr/>
          <p:nvPr/>
        </p:nvSpPr>
        <p:spPr>
          <a:xfrm>
            <a:off x="0" y="6581001"/>
            <a:ext cx="3717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0" baseline="0" dirty="0">
                <a:solidFill>
                  <a:schemeClr val="bg1"/>
                </a:solidFill>
              </a:rPr>
              <a:t>http://www.kmimp.agh.edu.pl/pliki/Odksztalcenie.pdf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5B6C817-D1E5-48D9-B4B5-36FD3479293A}"/>
              </a:ext>
            </a:extLst>
          </p:cNvPr>
          <p:cNvSpPr/>
          <p:nvPr/>
        </p:nvSpPr>
        <p:spPr>
          <a:xfrm>
            <a:off x="0" y="4552093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600" baseline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Bliźniakowanie mechaniczne</a:t>
            </a:r>
            <a:r>
              <a:rPr lang="pl-PL" sz="1600" b="0" baseline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które można określić jako nagły proces poślizgu zachodzący w niewielkim obszarze struktury, ściśle ograniczonym przez granice bliźniacze. </a:t>
            </a:r>
          </a:p>
          <a:p>
            <a:pPr algn="just">
              <a:spcAft>
                <a:spcPts val="0"/>
              </a:spcAft>
            </a:pPr>
            <a:endParaRPr lang="pl-PL" sz="1600" b="0" baseline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1600" b="0" baseline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Największą rolę odgrywa bliźniakowanie przy odkształceniu metali o </a:t>
            </a:r>
            <a:r>
              <a:rPr lang="pl-PL" sz="1600" b="0" baseline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sieci heksagonalnej</a:t>
            </a:r>
            <a:r>
              <a:rPr lang="pl-PL" sz="1600" b="0" baseline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pl-PL" sz="1600" b="0" baseline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1600" b="0" baseline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Odkształcenie na drodze bliźniakowania może również zachodzić w metalach i stopach o sieciach RSC i RPC a sprzyja temu niska temperatura i duża prędkość odkształcenia oraz niska wartość energii błędu ułożenia</a:t>
            </a:r>
            <a:endParaRPr lang="pl-PL" sz="1600" b="0" baseline="0" dirty="0">
              <a:solidFill>
                <a:schemeClr val="tx1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973BA04-9200-4903-A3EB-4E8A2E6E9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04" y="1771214"/>
            <a:ext cx="5074126" cy="2805775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AE878B51-7EBA-704C-9EE8-4BF5A2BB8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150DCE3-B1A5-7342-A133-3F9E08FB2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2524407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D6E0D6-1BF4-4F15-B26F-EE9F57BE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45" y="-3198"/>
            <a:ext cx="2195122" cy="1440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989FB78C-F1C4-4B61-AE29-3D77AFFB53AF}"/>
              </a:ext>
            </a:extLst>
          </p:cNvPr>
          <p:cNvSpPr/>
          <p:nvPr/>
        </p:nvSpPr>
        <p:spPr>
          <a:xfrm>
            <a:off x="0" y="1412776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aseline="0" dirty="0"/>
              <a:t>Odkształcenie plastyczne - mechanizmy</a:t>
            </a:r>
          </a:p>
          <a:p>
            <a:endParaRPr lang="pl-PL" baseline="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337CEA0-9AF1-4674-AB40-E7F9E0CF56E6}"/>
              </a:ext>
            </a:extLst>
          </p:cNvPr>
          <p:cNvSpPr/>
          <p:nvPr/>
        </p:nvSpPr>
        <p:spPr>
          <a:xfrm>
            <a:off x="0" y="6581001"/>
            <a:ext cx="3717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0" baseline="0" dirty="0">
                <a:solidFill>
                  <a:schemeClr val="bg1"/>
                </a:solidFill>
              </a:rPr>
              <a:t>http://www.kmimp.agh.edu.pl/pliki/Odksztalcenie.pdf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9C8BBD7-A3F4-42A4-A58B-2E95EBCE7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4" y="2643032"/>
            <a:ext cx="4139899" cy="250448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C674876-1797-405E-87A1-2D2604CC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855" y="2643032"/>
            <a:ext cx="3709390" cy="2371920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7EA73A12-BA42-4DD8-91D3-91F930E02E68}"/>
              </a:ext>
            </a:extLst>
          </p:cNvPr>
          <p:cNvSpPr/>
          <p:nvPr/>
        </p:nvSpPr>
        <p:spPr>
          <a:xfrm>
            <a:off x="946870" y="5149861"/>
            <a:ext cx="266429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aseline="0" dirty="0"/>
              <a:t>poślizg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8D3C879-0D80-4C0F-9CBD-873442B87F6D}"/>
              </a:ext>
            </a:extLst>
          </p:cNvPr>
          <p:cNvSpPr/>
          <p:nvPr/>
        </p:nvSpPr>
        <p:spPr>
          <a:xfrm>
            <a:off x="5292080" y="5147513"/>
            <a:ext cx="266429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aseline="0" dirty="0"/>
              <a:t>bliźniakowanie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1A4BC2B5-127C-3F40-8B75-D26C7CC24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B602C8F-D98E-F54F-B767-6FD066A9D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1186755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D6E0D6-1BF4-4F15-B26F-EE9F57BE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45" y="-3198"/>
            <a:ext cx="2195122" cy="144000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158BD70-8C50-4426-97E6-808A8B6ED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11" y="1803087"/>
            <a:ext cx="3933578" cy="449986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B5E94396-A110-4056-96B6-8A21BCAC1D81}"/>
              </a:ext>
            </a:extLst>
          </p:cNvPr>
          <p:cNvSpPr/>
          <p:nvPr/>
        </p:nvSpPr>
        <p:spPr>
          <a:xfrm>
            <a:off x="0" y="1412776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aseline="0" dirty="0"/>
              <a:t>Odkształcenie plastyczne - mechanizmy</a:t>
            </a:r>
          </a:p>
          <a:p>
            <a:endParaRPr lang="pl-PL" baseline="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67089AE-0A2F-4FDB-B2D1-DB10138CB51B}"/>
              </a:ext>
            </a:extLst>
          </p:cNvPr>
          <p:cNvSpPr/>
          <p:nvPr/>
        </p:nvSpPr>
        <p:spPr>
          <a:xfrm>
            <a:off x="-36549" y="6570742"/>
            <a:ext cx="3608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0" baseline="0" dirty="0">
                <a:solidFill>
                  <a:schemeClr val="bg1"/>
                </a:solidFill>
              </a:rPr>
              <a:t>http://www.mm.ethz.ch/animations/Edge.gif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8E6556A-4CCA-A445-AA3B-B5FCC5EF0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2FFA462-10C9-C445-A714-90D6062F1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1626466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D6E0D6-1BF4-4F15-B26F-EE9F57BE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45" y="-3198"/>
            <a:ext cx="2195122" cy="1440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B6317AF-9A29-477C-84E1-54332CA03BAA}"/>
              </a:ext>
            </a:extLst>
          </p:cNvPr>
          <p:cNvSpPr/>
          <p:nvPr/>
        </p:nvSpPr>
        <p:spPr>
          <a:xfrm>
            <a:off x="0" y="1412776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aseline="0" dirty="0"/>
              <a:t>Odkształcenie plastyczne - mechanizmy</a:t>
            </a:r>
          </a:p>
          <a:p>
            <a:endParaRPr lang="pl-PL" baseline="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B98261A-46FD-4E00-99F2-5F68A61E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0750"/>
            <a:ext cx="9144000" cy="24765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9A93E77-EBB9-4CF1-BAA0-0F2571C63EDF}"/>
              </a:ext>
            </a:extLst>
          </p:cNvPr>
          <p:cNvSpPr/>
          <p:nvPr/>
        </p:nvSpPr>
        <p:spPr>
          <a:xfrm>
            <a:off x="0" y="6550223"/>
            <a:ext cx="4156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0" baseline="0" dirty="0">
                <a:solidFill>
                  <a:schemeClr val="bg1"/>
                </a:solidFill>
              </a:rPr>
              <a:t>http://www.mm.ethz.ch/animations/Dislocations.gif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5C74F55B-907B-8047-BA04-C0D30EBD4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ADF9408-8E99-C74F-9CA2-95D9288C1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3706293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D6E0D6-1BF4-4F15-B26F-EE9F57BE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45" y="-3198"/>
            <a:ext cx="2195122" cy="1440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38ADACDC-616F-4320-B309-2236A338741A}"/>
              </a:ext>
            </a:extLst>
          </p:cNvPr>
          <p:cNvSpPr/>
          <p:nvPr/>
        </p:nvSpPr>
        <p:spPr>
          <a:xfrm>
            <a:off x="0" y="1412776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aseline="0" dirty="0"/>
              <a:t>Odkształcenie plastyczne - mechanizmy</a:t>
            </a:r>
          </a:p>
          <a:p>
            <a:endParaRPr lang="pl-PL" baseline="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ACAD0A1-47E4-406A-B44A-E9098553E4A0}"/>
              </a:ext>
            </a:extLst>
          </p:cNvPr>
          <p:cNvSpPr/>
          <p:nvPr/>
        </p:nvSpPr>
        <p:spPr>
          <a:xfrm>
            <a:off x="0" y="6550223"/>
            <a:ext cx="4156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0" baseline="0" dirty="0">
                <a:solidFill>
                  <a:schemeClr val="bg1"/>
                </a:solidFill>
              </a:rPr>
              <a:t>http://www.mm.ethz.ch/animations/Dislocations.gif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F4FD59E-B795-45D2-97A1-C09508F31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5411"/>
            <a:ext cx="9144000" cy="2327177"/>
          </a:xfrm>
          <a:prstGeom prst="rect">
            <a:avLst/>
          </a:prstGeom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FB9CE3B3-3490-EC49-B740-FD36BC149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542549E-0600-6A48-9D6C-D126003A3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1721200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260D1FB-8EA8-41B1-B4CD-F6CEC3FF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  <p:pic>
        <p:nvPicPr>
          <p:cNvPr id="5" name="Picture 2" descr="Video Lectures &gt;&gt; – TechMechlearnbystgade">
            <a:extLst>
              <a:ext uri="{FF2B5EF4-FFF2-40B4-BE49-F238E27FC236}">
                <a16:creationId xmlns:a16="http://schemas.microsoft.com/office/drawing/2014/main" id="{B2025A01-6F10-6C48-821F-E2B460DAC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73" y="0"/>
            <a:ext cx="191142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9B84B23-9B18-C245-AE37-1C40A1DFB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0" y="1844824"/>
            <a:ext cx="698279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C9213B-5F7D-3D4E-8D98-61A1A47D6461}"/>
              </a:ext>
            </a:extLst>
          </p:cNvPr>
          <p:cNvSpPr txBox="1">
            <a:spLocks/>
          </p:cNvSpPr>
          <p:nvPr/>
        </p:nvSpPr>
        <p:spPr>
          <a:xfrm>
            <a:off x="1943105" y="1383432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6"/>
                </a:solidFill>
              </a:rPr>
              <a:t>Własności mechaniczne </a:t>
            </a:r>
            <a:endParaRPr lang="en-US" altLang="pl-PL" kern="0" baseline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18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260D1FB-8EA8-41B1-B4CD-F6CEC3FF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  <p:pic>
        <p:nvPicPr>
          <p:cNvPr id="5" name="Picture 2" descr="Video Lectures &gt;&gt; – TechMechlearnbystgade">
            <a:extLst>
              <a:ext uri="{FF2B5EF4-FFF2-40B4-BE49-F238E27FC236}">
                <a16:creationId xmlns:a16="http://schemas.microsoft.com/office/drawing/2014/main" id="{B2025A01-6F10-6C48-821F-E2B460DAC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73" y="0"/>
            <a:ext cx="191142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C9213B-5F7D-3D4E-8D98-61A1A47D6461}"/>
              </a:ext>
            </a:extLst>
          </p:cNvPr>
          <p:cNvSpPr txBox="1">
            <a:spLocks/>
          </p:cNvSpPr>
          <p:nvPr/>
        </p:nvSpPr>
        <p:spPr>
          <a:xfrm>
            <a:off x="1943105" y="1599456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6"/>
                </a:solidFill>
              </a:rPr>
              <a:t>Własności mechaniczne </a:t>
            </a:r>
            <a:endParaRPr lang="en-US" altLang="pl-PL" kern="0" baseline="0" dirty="0">
              <a:solidFill>
                <a:schemeClr val="accent6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C845B9-9E82-1247-AA74-AAD7BDC44B5C}"/>
              </a:ext>
            </a:extLst>
          </p:cNvPr>
          <p:cNvSpPr txBox="1">
            <a:spLocks/>
          </p:cNvSpPr>
          <p:nvPr/>
        </p:nvSpPr>
        <p:spPr>
          <a:xfrm>
            <a:off x="-108520" y="2990829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rgbClr val="FF0000"/>
                </a:solidFill>
              </a:rPr>
              <a:t>własności wytrzymałościowe </a:t>
            </a:r>
            <a:endParaRPr lang="en-US" altLang="pl-PL" kern="0" baseline="0" dirty="0">
              <a:solidFill>
                <a:srgbClr val="FF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50CB13-3E6D-6E49-8B4F-1323CCFAB4D8}"/>
              </a:ext>
            </a:extLst>
          </p:cNvPr>
          <p:cNvSpPr txBox="1">
            <a:spLocks/>
          </p:cNvSpPr>
          <p:nvPr/>
        </p:nvSpPr>
        <p:spPr>
          <a:xfrm>
            <a:off x="4603673" y="2967608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rgbClr val="FF0000"/>
                </a:solidFill>
              </a:rPr>
              <a:t>własności plastyczne </a:t>
            </a:r>
            <a:endParaRPr lang="en-US" altLang="pl-PL" kern="0" baseline="0" dirty="0">
              <a:solidFill>
                <a:srgbClr val="FF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6C7E515-2308-E241-A801-FCFD6776A235}"/>
              </a:ext>
            </a:extLst>
          </p:cNvPr>
          <p:cNvSpPr txBox="1">
            <a:spLocks/>
          </p:cNvSpPr>
          <p:nvPr/>
        </p:nvSpPr>
        <p:spPr>
          <a:xfrm>
            <a:off x="322312" y="3740252"/>
            <a:ext cx="5257800" cy="1344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285750" indent="-285750">
              <a:buFontTx/>
              <a:buChar char="-"/>
              <a:defRPr/>
            </a:pPr>
            <a:r>
              <a:rPr lang="pl-PL" altLang="pl-PL" sz="1600" kern="0" baseline="0" dirty="0">
                <a:solidFill>
                  <a:srgbClr val="002060"/>
                </a:solidFill>
              </a:rPr>
              <a:t>granica plastyczności</a:t>
            </a:r>
          </a:p>
          <a:p>
            <a:pPr marL="285750" indent="-285750">
              <a:buFontTx/>
              <a:buChar char="-"/>
              <a:defRPr/>
            </a:pPr>
            <a:r>
              <a:rPr lang="pl-PL" altLang="pl-PL" sz="1600" kern="0" baseline="0" dirty="0">
                <a:solidFill>
                  <a:srgbClr val="002060"/>
                </a:solidFill>
              </a:rPr>
              <a:t>wytrzymałość</a:t>
            </a:r>
          </a:p>
          <a:p>
            <a:pPr marL="285750" indent="-285750">
              <a:buFontTx/>
              <a:buChar char="-"/>
              <a:defRPr/>
            </a:pPr>
            <a:r>
              <a:rPr lang="en-US" altLang="pl-PL" sz="1600" kern="0" baseline="0" dirty="0">
                <a:solidFill>
                  <a:srgbClr val="002060"/>
                </a:solidFill>
              </a:rPr>
              <a:t>twardość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5B93599-2602-D549-B2DB-EE720AC38DBD}"/>
              </a:ext>
            </a:extLst>
          </p:cNvPr>
          <p:cNvSpPr txBox="1">
            <a:spLocks/>
          </p:cNvSpPr>
          <p:nvPr/>
        </p:nvSpPr>
        <p:spPr>
          <a:xfrm>
            <a:off x="5652120" y="3683684"/>
            <a:ext cx="5257800" cy="1344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285750" indent="-285750">
              <a:buFontTx/>
              <a:buChar char="-"/>
              <a:defRPr/>
            </a:pPr>
            <a:r>
              <a:rPr lang="pl-PL" altLang="pl-PL" sz="1600" kern="0" baseline="0" dirty="0">
                <a:solidFill>
                  <a:srgbClr val="002060"/>
                </a:solidFill>
              </a:rPr>
              <a:t>wydłużenie</a:t>
            </a:r>
          </a:p>
          <a:p>
            <a:pPr marL="285750" indent="-285750">
              <a:buFontTx/>
              <a:buChar char="-"/>
              <a:defRPr/>
            </a:pPr>
            <a:r>
              <a:rPr lang="pl-PL" altLang="pl-PL" sz="1600" kern="0" baseline="0" dirty="0">
                <a:solidFill>
                  <a:srgbClr val="002060"/>
                </a:solidFill>
              </a:rPr>
              <a:t>przewężenie</a:t>
            </a:r>
          </a:p>
          <a:p>
            <a:pPr marL="285750" indent="-285750">
              <a:buFontTx/>
              <a:buChar char="-"/>
              <a:defRPr/>
            </a:pPr>
            <a:r>
              <a:rPr lang="en-US" altLang="pl-PL" sz="1600" kern="0" baseline="0" dirty="0">
                <a:solidFill>
                  <a:srgbClr val="002060"/>
                </a:solidFill>
              </a:rPr>
              <a:t>udarność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3176F34B-474A-B848-B2E5-55B1CC6ECA46}"/>
              </a:ext>
            </a:extLst>
          </p:cNvPr>
          <p:cNvCxnSpPr/>
          <p:nvPr/>
        </p:nvCxnSpPr>
        <p:spPr bwMode="auto">
          <a:xfrm flipH="1">
            <a:off x="2290515" y="2152848"/>
            <a:ext cx="1530648" cy="7518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FA54A066-A9DE-BD4E-B690-8CF13FB07F7B}"/>
              </a:ext>
            </a:extLst>
          </p:cNvPr>
          <p:cNvCxnSpPr/>
          <p:nvPr/>
        </p:nvCxnSpPr>
        <p:spPr bwMode="auto">
          <a:xfrm>
            <a:off x="5149280" y="2156077"/>
            <a:ext cx="1366936" cy="69685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7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260D1FB-8EA8-41B1-B4CD-F6CEC3FF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  <p:pic>
        <p:nvPicPr>
          <p:cNvPr id="9" name="Obraz 4">
            <a:extLst>
              <a:ext uri="{FF2B5EF4-FFF2-40B4-BE49-F238E27FC236}">
                <a16:creationId xmlns:a16="http://schemas.microsoft.com/office/drawing/2014/main" id="{B567B7F3-6C06-3A4B-A096-3D8791E37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0"/>
            <a:ext cx="21209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257480A-1383-3747-AD95-AF88358D8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3533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823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260D1FB-8EA8-41B1-B4CD-F6CEC3FF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  <p:pic>
        <p:nvPicPr>
          <p:cNvPr id="5" name="Picture 2" descr="Video Lectures &gt;&gt; – TechMechlearnbystgade">
            <a:extLst>
              <a:ext uri="{FF2B5EF4-FFF2-40B4-BE49-F238E27FC236}">
                <a16:creationId xmlns:a16="http://schemas.microsoft.com/office/drawing/2014/main" id="{B2025A01-6F10-6C48-821F-E2B460DAC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73" y="0"/>
            <a:ext cx="191142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D540BD5-459A-344B-8567-83A788697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446213"/>
            <a:ext cx="71723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310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260D1FB-8EA8-41B1-B4CD-F6CEC3FF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  <p:pic>
        <p:nvPicPr>
          <p:cNvPr id="5" name="Picture 2" descr="Video Lectures &gt;&gt; – TechMechlearnbystgade">
            <a:extLst>
              <a:ext uri="{FF2B5EF4-FFF2-40B4-BE49-F238E27FC236}">
                <a16:creationId xmlns:a16="http://schemas.microsoft.com/office/drawing/2014/main" id="{B2025A01-6F10-6C48-821F-E2B460DAC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73" y="0"/>
            <a:ext cx="191142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483436A-D51E-3B44-AEC0-FED125557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438275"/>
            <a:ext cx="7275512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49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Elementy krystalografii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4120755" cy="1440000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53072"/>
            <a:ext cx="6619875" cy="48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-26268" y="6361583"/>
            <a:ext cx="3230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aseline="0" dirty="0">
                <a:solidFill>
                  <a:schemeClr val="accent2"/>
                </a:solidFill>
              </a:rPr>
              <a:t>źródło: www.practicalmaintence.net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D6EA697-03FA-A440-A5CB-6F9581EFD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4095490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260D1FB-8EA8-41B1-B4CD-F6CEC3FF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0EBCB29-B132-C84E-9E1B-99D47BFEF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557338"/>
            <a:ext cx="73152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BB95EB2-631B-E940-840C-831D24DB8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08" y="0"/>
            <a:ext cx="14448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36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260D1FB-8EA8-41B1-B4CD-F6CEC3FF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4398576-FED0-5B46-9C49-6DA3A0DEA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844675"/>
            <a:ext cx="72675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2002F3F-DD87-CD4D-8AC6-20C42092F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08" y="0"/>
            <a:ext cx="14448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30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260D1FB-8EA8-41B1-B4CD-F6CEC3FF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4D6E50-C717-6948-8A96-7F9E4CF3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589088"/>
            <a:ext cx="71247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3CF4714-EFC3-704D-9775-F7E8085B2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08" y="0"/>
            <a:ext cx="14448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95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260D1FB-8EA8-41B1-B4CD-F6CEC3FF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60B4DCF-58BC-8B45-AD68-B3BA4A8C8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60" y="0"/>
            <a:ext cx="201614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cmin.agh.edu.pl/images/Laboratoria/07/01/1.jpg">
            <a:extLst>
              <a:ext uri="{FF2B5EF4-FFF2-40B4-BE49-F238E27FC236}">
                <a16:creationId xmlns:a16="http://schemas.microsoft.com/office/drawing/2014/main" id="{31B157C9-F515-F73D-D6BB-9F0BEAA6C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38275"/>
            <a:ext cx="3632200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ttp://www.acmin.agh.edu.pl/images/Laboratoria/07/02/1.jpg">
            <a:extLst>
              <a:ext uri="{FF2B5EF4-FFF2-40B4-BE49-F238E27FC236}">
                <a16:creationId xmlns:a16="http://schemas.microsoft.com/office/drawing/2014/main" id="{2B6B6764-3A8A-143A-E466-BC5D1169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1762125"/>
            <a:ext cx="3630613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66810EF-9343-BBA0-D08C-C980DF845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0463"/>
            <a:ext cx="4772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8F61215-44DB-7FBA-5FAD-D6F94A70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7488"/>
            <a:ext cx="453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845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6198727" cy="439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39" y="1985525"/>
            <a:ext cx="2667000" cy="3571875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F7688AC0-EF62-A0DA-5AE4-56DCC5131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80799F85-0DDC-76C2-7B6B-4C72615A8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94" y="880765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 algn="ctr" eaLnBrk="1" hangingPunct="1"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47C099E-B7F9-CA84-7F0F-E7CDE4351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60" y="0"/>
            <a:ext cx="201614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42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>
            <a:extLst>
              <a:ext uri="{FF2B5EF4-FFF2-40B4-BE49-F238E27FC236}">
                <a16:creationId xmlns:a16="http://schemas.microsoft.com/office/drawing/2014/main" id="{CDFCCBA9-B9A0-47C0-A77E-AC0A651E1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94" y="880765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 algn="ctr" eaLnBrk="1" hangingPunct="1"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788BC-840C-4C3E-8516-FF572ADE6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438275"/>
            <a:ext cx="73818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CAE60C2-EC7D-5642-89D3-102D8D4D8434}"/>
              </a:ext>
            </a:extLst>
          </p:cNvPr>
          <p:cNvSpPr/>
          <p:nvPr/>
        </p:nvSpPr>
        <p:spPr>
          <a:xfrm>
            <a:off x="0" y="657760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200" b="0" baseline="0" dirty="0">
                <a:solidFill>
                  <a:schemeClr val="bg1"/>
                </a:solidFill>
              </a:rPr>
              <a:t>źródło: S. Dymek „Podstawy nauki o materiałach”, wykład </a:t>
            </a:r>
            <a:r>
              <a:rPr lang="pl-PL" sz="1200" b="0" baseline="0" dirty="0" err="1">
                <a:solidFill>
                  <a:schemeClr val="bg1"/>
                </a:solidFill>
              </a:rPr>
              <a:t>WIMiR</a:t>
            </a:r>
            <a:r>
              <a:rPr lang="pl-PL" sz="1200" b="0" baseline="0" dirty="0">
                <a:solidFill>
                  <a:schemeClr val="bg1"/>
                </a:solidFill>
              </a:rPr>
              <a:t> AGH 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0E58AD-5325-2C89-F174-68415823F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2B39F74-76DA-6F73-C09B-B5F527C1C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60" y="0"/>
            <a:ext cx="201614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133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>
            <a:extLst>
              <a:ext uri="{FF2B5EF4-FFF2-40B4-BE49-F238E27FC236}">
                <a16:creationId xmlns:a16="http://schemas.microsoft.com/office/drawing/2014/main" id="{CDFCCBA9-B9A0-47C0-A77E-AC0A651E1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531" y="3261518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 algn="ctr" eaLnBrk="1" hangingPunct="1"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Tu skończony wykład 2, 10.X.2022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0E58AD-5325-2C89-F174-68415823F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2B39F74-76DA-6F73-C09B-B5F527C1C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60" y="0"/>
            <a:ext cx="201614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26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Elementy krystalografii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4120755" cy="1440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61621" y="1476073"/>
            <a:ext cx="7720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i="1" baseline="0" dirty="0">
                <a:solidFill>
                  <a:schemeClr val="accent2"/>
                </a:solidFill>
              </a:rPr>
              <a:t>Objętość jednej komórki elementarnej:</a:t>
            </a:r>
          </a:p>
        </p:txBody>
      </p:sp>
      <p:sp>
        <p:nvSpPr>
          <p:cNvPr id="2" name="Prostokąt 1"/>
          <p:cNvSpPr/>
          <p:nvPr/>
        </p:nvSpPr>
        <p:spPr>
          <a:xfrm>
            <a:off x="1019563" y="3244914"/>
            <a:ext cx="4171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aseline="0" dirty="0">
                <a:solidFill>
                  <a:schemeClr val="accent2"/>
                </a:solidFill>
              </a:rPr>
              <a:t>V = 2,9*2,9*2,9 = 24,3 mm</a:t>
            </a:r>
            <a:r>
              <a:rPr lang="pl-PL" sz="2000" baseline="30000" dirty="0">
                <a:solidFill>
                  <a:schemeClr val="accent2"/>
                </a:solidFill>
              </a:rPr>
              <a:t>3 </a:t>
            </a:r>
            <a:r>
              <a:rPr lang="pl-PL" sz="2000" baseline="0" dirty="0">
                <a:solidFill>
                  <a:schemeClr val="accent2"/>
                </a:solidFill>
              </a:rPr>
              <a:t>[*10</a:t>
            </a:r>
            <a:r>
              <a:rPr lang="pl-PL" sz="2000" baseline="30000" dirty="0">
                <a:solidFill>
                  <a:schemeClr val="accent2"/>
                </a:solidFill>
              </a:rPr>
              <a:t>-21</a:t>
            </a:r>
            <a:r>
              <a:rPr lang="pl-PL" sz="2000" baseline="0" dirty="0">
                <a:solidFill>
                  <a:schemeClr val="accent2"/>
                </a:solidFill>
              </a:rPr>
              <a:t>]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81" y="2476927"/>
            <a:ext cx="2798063" cy="358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1323830" y="1340768"/>
            <a:ext cx="3455338" cy="4817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6600" b="1" baseline="0" dirty="0">
                <a:solidFill>
                  <a:schemeClr val="accent2"/>
                </a:solidFill>
              </a:rPr>
              <a:t>RPC</a:t>
            </a:r>
          </a:p>
          <a:p>
            <a:endParaRPr lang="pl-PL" altLang="pl-PL" sz="6600" b="1" baseline="0" dirty="0">
              <a:solidFill>
                <a:schemeClr val="accent2"/>
              </a:solidFill>
            </a:endParaRPr>
          </a:p>
          <a:p>
            <a:r>
              <a:rPr lang="pl-PL" altLang="pl-PL" sz="6600" b="1" baseline="0" dirty="0">
                <a:solidFill>
                  <a:schemeClr val="accent2"/>
                </a:solidFill>
              </a:rPr>
              <a:t>RSC</a:t>
            </a:r>
            <a:endParaRPr lang="en-US" altLang="pl-PL" sz="6600" b="1" baseline="0" dirty="0">
              <a:solidFill>
                <a:schemeClr val="accent2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85336" y="5199970"/>
            <a:ext cx="4722768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aseline="0" dirty="0">
                <a:solidFill>
                  <a:schemeClr val="accent2"/>
                </a:solidFill>
              </a:rPr>
              <a:t>V = 3,62*3,62*3,62 = 47,4 mm</a:t>
            </a:r>
            <a:r>
              <a:rPr lang="pl-PL" sz="2000" baseline="30000" dirty="0">
                <a:solidFill>
                  <a:schemeClr val="accent2"/>
                </a:solidFill>
              </a:rPr>
              <a:t>3 </a:t>
            </a:r>
            <a:r>
              <a:rPr lang="pl-PL" sz="2000" baseline="0" dirty="0">
                <a:solidFill>
                  <a:schemeClr val="accent2"/>
                </a:solidFill>
              </a:rPr>
              <a:t>[*10</a:t>
            </a:r>
            <a:r>
              <a:rPr lang="pl-PL" sz="2000" baseline="30000" dirty="0">
                <a:solidFill>
                  <a:schemeClr val="accent2"/>
                </a:solidFill>
              </a:rPr>
              <a:t>-21</a:t>
            </a:r>
            <a:r>
              <a:rPr lang="pl-PL" sz="2000" baseline="0" dirty="0">
                <a:solidFill>
                  <a:schemeClr val="accent2"/>
                </a:solidFill>
              </a:rPr>
              <a:t>]</a:t>
            </a:r>
          </a:p>
          <a:p>
            <a:r>
              <a:rPr lang="pl-PL" sz="2000" dirty="0"/>
              <a:t>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90688D7D-441D-3A42-B606-E73CB39DF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27572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Elementy krystalografii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4120755" cy="1440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892539" y="1440000"/>
            <a:ext cx="5477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baseline="0" dirty="0">
                <a:solidFill>
                  <a:schemeClr val="accent2"/>
                </a:solidFill>
              </a:rPr>
              <a:t>Przykładowo 4 000 atomów Fe: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43608" y="2132856"/>
            <a:ext cx="4011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baseline="0" dirty="0">
                <a:solidFill>
                  <a:schemeClr val="accent2"/>
                </a:solidFill>
              </a:rPr>
              <a:t>4 000:2 = 2 000 komórek el. </a:t>
            </a:r>
            <a:r>
              <a:rPr lang="pl-PL" sz="2000" b="1" baseline="0" dirty="0" err="1">
                <a:solidFill>
                  <a:schemeClr val="accent2"/>
                </a:solidFill>
              </a:rPr>
              <a:t>Fe</a:t>
            </a:r>
            <a:r>
              <a:rPr lang="pl-PL" sz="2000" b="1" baseline="-25000" dirty="0" err="1">
                <a:solidFill>
                  <a:schemeClr val="accent2"/>
                </a:solidFill>
                <a:latin typeface="Symbol" panose="05050102010706020507" pitchFamily="18" charset="2"/>
              </a:rPr>
              <a:t>a</a:t>
            </a:r>
            <a:endParaRPr lang="pl-PL" sz="2000" b="1" baseline="-25000" dirty="0">
              <a:solidFill>
                <a:schemeClr val="accent2"/>
              </a:solidFill>
              <a:latin typeface="Symbol" panose="05050102010706020507" pitchFamily="18" charset="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14" y="1938068"/>
            <a:ext cx="2221403" cy="303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-972616" y="257709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baseline="0" dirty="0">
                <a:solidFill>
                  <a:schemeClr val="accent2"/>
                </a:solidFill>
              </a:rPr>
              <a:t>2 000*24,3 = 48 600 mm</a:t>
            </a:r>
            <a:r>
              <a:rPr lang="pl-PL" sz="2000" b="1" baseline="30000" dirty="0">
                <a:solidFill>
                  <a:schemeClr val="accent2"/>
                </a:solidFill>
              </a:rPr>
              <a:t>3 </a:t>
            </a:r>
            <a:r>
              <a:rPr lang="pl-PL" sz="2000" b="1" baseline="0" dirty="0">
                <a:solidFill>
                  <a:schemeClr val="accent2"/>
                </a:solidFill>
              </a:rPr>
              <a:t>[*10</a:t>
            </a:r>
            <a:r>
              <a:rPr lang="pl-PL" sz="2000" b="1" baseline="30000" dirty="0">
                <a:solidFill>
                  <a:schemeClr val="accent2"/>
                </a:solidFill>
              </a:rPr>
              <a:t>-21</a:t>
            </a:r>
            <a:r>
              <a:rPr lang="pl-PL" sz="2000" b="1" baseline="0" dirty="0">
                <a:solidFill>
                  <a:schemeClr val="accent2"/>
                </a:solidFill>
              </a:rPr>
              <a:t>]</a:t>
            </a:r>
          </a:p>
          <a:p>
            <a:r>
              <a:rPr lang="pl-PL" sz="2000" b="1" baseline="0" dirty="0">
                <a:solidFill>
                  <a:schemeClr val="accent2"/>
                </a:solidFill>
              </a:rPr>
              <a:t>  </a:t>
            </a:r>
            <a:endParaRPr lang="pl-PL" sz="2000" b="1" baseline="0" dirty="0">
              <a:solidFill>
                <a:schemeClr val="accent2"/>
              </a:solidFill>
              <a:latin typeface="Symbol" panose="05050102010706020507" pitchFamily="18" charset="2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115616" y="4037002"/>
            <a:ext cx="3954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baseline="0" dirty="0">
                <a:solidFill>
                  <a:schemeClr val="accent2"/>
                </a:solidFill>
              </a:rPr>
              <a:t>4 000:4 = 1 000 komórek el. </a:t>
            </a:r>
            <a:r>
              <a:rPr lang="pl-PL" sz="2000" b="1" baseline="0" dirty="0" err="1">
                <a:solidFill>
                  <a:schemeClr val="accent2"/>
                </a:solidFill>
              </a:rPr>
              <a:t>Fe</a:t>
            </a:r>
            <a:r>
              <a:rPr lang="pl-PL" sz="2000" b="1" baseline="-25000" dirty="0" err="1">
                <a:solidFill>
                  <a:schemeClr val="accent2"/>
                </a:solidFill>
                <a:latin typeface="Symbol" panose="05050102010706020507" pitchFamily="18" charset="2"/>
              </a:rPr>
              <a:t>g</a:t>
            </a:r>
            <a:endParaRPr lang="pl-PL" sz="2000" b="1" baseline="-25000" dirty="0">
              <a:solidFill>
                <a:schemeClr val="accent2"/>
              </a:solidFill>
              <a:latin typeface="Symbol" panose="05050102010706020507" pitchFamily="18" charset="2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183262" y="4437112"/>
            <a:ext cx="4108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baseline="0" dirty="0">
                <a:solidFill>
                  <a:schemeClr val="accent2"/>
                </a:solidFill>
              </a:rPr>
              <a:t>1 000*47,4 = 47 400 mm</a:t>
            </a:r>
            <a:r>
              <a:rPr lang="pl-PL" sz="2000" b="1" baseline="30000" dirty="0">
                <a:solidFill>
                  <a:schemeClr val="accent2"/>
                </a:solidFill>
              </a:rPr>
              <a:t>3 </a:t>
            </a:r>
            <a:r>
              <a:rPr lang="pl-PL" sz="2000" b="1" baseline="0" dirty="0">
                <a:solidFill>
                  <a:schemeClr val="accent2"/>
                </a:solidFill>
              </a:rPr>
              <a:t>[*10</a:t>
            </a:r>
            <a:r>
              <a:rPr lang="pl-PL" sz="2000" b="1" baseline="30000" dirty="0">
                <a:solidFill>
                  <a:schemeClr val="accent2"/>
                </a:solidFill>
              </a:rPr>
              <a:t>-21</a:t>
            </a:r>
            <a:r>
              <a:rPr lang="pl-PL" sz="2000" b="1" baseline="0" dirty="0">
                <a:solidFill>
                  <a:schemeClr val="accent2"/>
                </a:solidFill>
              </a:rPr>
              <a:t>]  </a:t>
            </a:r>
            <a:endParaRPr lang="pl-PL" sz="2000" b="1" baseline="0" dirty="0">
              <a:solidFill>
                <a:schemeClr val="accent2"/>
              </a:solidFill>
              <a:latin typeface="Symbol" panose="05050102010706020507" pitchFamily="18" charset="2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196717" y="5355213"/>
            <a:ext cx="6750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baseline="0" dirty="0" err="1">
                <a:solidFill>
                  <a:srgbClr val="FF0000"/>
                </a:solidFill>
              </a:rPr>
              <a:t>Fe</a:t>
            </a:r>
            <a:r>
              <a:rPr lang="pl-PL" sz="2800" b="1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pl-PL" sz="2800" b="1" baseline="0" dirty="0">
                <a:solidFill>
                  <a:srgbClr val="FF0000"/>
                </a:solidFill>
                <a:latin typeface="Symbol" panose="05050102010706020507" pitchFamily="18" charset="2"/>
              </a:rPr>
              <a:t>  </a:t>
            </a:r>
            <a:r>
              <a:rPr lang="pl-PL" sz="2800" b="1" baseline="0" dirty="0">
                <a:solidFill>
                  <a:srgbClr val="FF0000"/>
                </a:solidFill>
                <a:latin typeface="Symbol" panose="05050102010706020507" pitchFamily="18" charset="2"/>
                <a:sym typeface="Symbol"/>
              </a:rPr>
              <a:t></a:t>
            </a:r>
            <a:r>
              <a:rPr lang="pl-PL" sz="2800" b="1" baseline="0" dirty="0">
                <a:solidFill>
                  <a:srgbClr val="FF0000"/>
                </a:solidFill>
                <a:latin typeface="Symbol" panose="05050102010706020507" pitchFamily="18" charset="2"/>
              </a:rPr>
              <a:t>  </a:t>
            </a:r>
            <a:r>
              <a:rPr lang="pl-PL" sz="2800" b="1" baseline="0" dirty="0" err="1">
                <a:solidFill>
                  <a:srgbClr val="FF0000"/>
                </a:solidFill>
              </a:rPr>
              <a:t>Fe</a:t>
            </a:r>
            <a:r>
              <a:rPr lang="pl-PL" sz="2800" b="1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pl-PL" sz="2800" b="1" baseline="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pl-PL" sz="2800" b="1" baseline="0" dirty="0">
                <a:solidFill>
                  <a:srgbClr val="FF0000"/>
                </a:solidFill>
              </a:rPr>
              <a:t>  spadek objętości o ok. 3%</a:t>
            </a:r>
            <a:endParaRPr lang="pl-PL" sz="2800" b="1" baseline="0" dirty="0">
              <a:solidFill>
                <a:srgbClr val="FF0000"/>
              </a:solidFill>
              <a:latin typeface="Symbol" panose="05050102010706020507" pitchFamily="18" charset="2"/>
            </a:endParaRPr>
          </a:p>
          <a:p>
            <a:endParaRPr lang="pl-PL" sz="2800" b="1" baseline="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284882" y="5859269"/>
            <a:ext cx="6574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baseline="0" dirty="0" err="1">
                <a:solidFill>
                  <a:srgbClr val="FF0000"/>
                </a:solidFill>
              </a:rPr>
              <a:t>Fe</a:t>
            </a:r>
            <a:r>
              <a:rPr lang="pl-PL" sz="2800" b="1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pl-PL" sz="2800" b="1" baseline="0" dirty="0">
                <a:solidFill>
                  <a:srgbClr val="FF0000"/>
                </a:solidFill>
                <a:latin typeface="Symbol" panose="05050102010706020507" pitchFamily="18" charset="2"/>
              </a:rPr>
              <a:t>  </a:t>
            </a:r>
            <a:r>
              <a:rPr lang="pl-PL" sz="2800" b="1" baseline="0" dirty="0">
                <a:solidFill>
                  <a:srgbClr val="FF0000"/>
                </a:solidFill>
                <a:latin typeface="Symbol" panose="05050102010706020507" pitchFamily="18" charset="2"/>
                <a:sym typeface="Symbol"/>
              </a:rPr>
              <a:t></a:t>
            </a:r>
            <a:r>
              <a:rPr lang="pl-PL" sz="2800" b="1" baseline="0" dirty="0">
                <a:solidFill>
                  <a:srgbClr val="FF0000"/>
                </a:solidFill>
                <a:latin typeface="Symbol" panose="05050102010706020507" pitchFamily="18" charset="2"/>
              </a:rPr>
              <a:t>  </a:t>
            </a:r>
            <a:r>
              <a:rPr lang="pl-PL" sz="2800" b="1" baseline="0" dirty="0" err="1">
                <a:solidFill>
                  <a:srgbClr val="FF0000"/>
                </a:solidFill>
              </a:rPr>
              <a:t>Fe</a:t>
            </a:r>
            <a:r>
              <a:rPr lang="pl-PL" sz="2800" b="1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pl-PL" sz="2800" b="1" baseline="0" dirty="0">
                <a:solidFill>
                  <a:srgbClr val="FF0000"/>
                </a:solidFill>
                <a:latin typeface="Symbol" panose="05050102010706020507" pitchFamily="18" charset="2"/>
              </a:rPr>
              <a:t>  </a:t>
            </a:r>
            <a:r>
              <a:rPr lang="pl-PL" sz="2800" b="1" baseline="0" dirty="0">
                <a:solidFill>
                  <a:srgbClr val="FF0000"/>
                </a:solidFill>
              </a:rPr>
              <a:t>wzrost objętości o ok. 3%</a:t>
            </a:r>
            <a:endParaRPr lang="pl-PL" sz="2800" b="1" baseline="0" dirty="0">
              <a:solidFill>
                <a:srgbClr val="FF0000"/>
              </a:solidFill>
              <a:latin typeface="Symbol" panose="05050102010706020507" pitchFamily="18" charset="2"/>
            </a:endParaRPr>
          </a:p>
          <a:p>
            <a:endParaRPr lang="pl-PL" sz="2800" b="1" baseline="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65E20935-A94D-944F-80B6-091FC4D42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423202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260D1FB-8EA8-41B1-B4CD-F6CEC3FF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F20CBC-815D-9644-ADED-86214C6D9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2909887"/>
            <a:ext cx="5810250" cy="1038225"/>
          </a:xfrm>
          <a:prstGeom prst="rect">
            <a:avLst/>
          </a:prstGeom>
        </p:spPr>
      </p:pic>
      <p:pic>
        <p:nvPicPr>
          <p:cNvPr id="9" name="Obraz 4">
            <a:extLst>
              <a:ext uri="{FF2B5EF4-FFF2-40B4-BE49-F238E27FC236}">
                <a16:creationId xmlns:a16="http://schemas.microsoft.com/office/drawing/2014/main" id="{B567B7F3-6C06-3A4B-A096-3D8791E37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0"/>
            <a:ext cx="21209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9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ABEF6BC-D970-4030-93B8-AFC3681C56AB}"/>
              </a:ext>
            </a:extLst>
          </p:cNvPr>
          <p:cNvSpPr/>
          <p:nvPr/>
        </p:nvSpPr>
        <p:spPr>
          <a:xfrm>
            <a:off x="0" y="1700808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baseline="0" dirty="0">
                <a:solidFill>
                  <a:schemeClr val="accent6"/>
                </a:solidFill>
              </a:rPr>
              <a:t>W rzeczywistości materiały krystaliczne mają wady budowy krystalicznej. </a:t>
            </a:r>
          </a:p>
          <a:p>
            <a:endParaRPr lang="pl-PL" sz="1800" baseline="0" dirty="0">
              <a:solidFill>
                <a:schemeClr val="accent6"/>
              </a:solidFill>
            </a:endParaRPr>
          </a:p>
          <a:p>
            <a:r>
              <a:rPr lang="pl-PL" sz="1800" baseline="0" dirty="0">
                <a:solidFill>
                  <a:schemeClr val="accent6"/>
                </a:solidFill>
              </a:rPr>
              <a:t>Wady te ze względu na ich cechy geometryczne można podzielić na:</a:t>
            </a:r>
          </a:p>
          <a:p>
            <a:endParaRPr lang="pl-PL" sz="1800" baseline="0" dirty="0">
              <a:solidFill>
                <a:schemeClr val="accent6"/>
              </a:solidFill>
            </a:endParaRPr>
          </a:p>
          <a:p>
            <a:r>
              <a:rPr lang="pl-PL" sz="1800" baseline="0" dirty="0">
                <a:solidFill>
                  <a:srgbClr val="FF0000"/>
                </a:solidFill>
              </a:rPr>
              <a:t>punktowe,</a:t>
            </a:r>
          </a:p>
          <a:p>
            <a:endParaRPr lang="pl-PL" sz="1800" baseline="0" dirty="0">
              <a:solidFill>
                <a:srgbClr val="FF0000"/>
              </a:solidFill>
            </a:endParaRPr>
          </a:p>
          <a:p>
            <a:r>
              <a:rPr lang="pl-PL" sz="1800" baseline="0" dirty="0">
                <a:solidFill>
                  <a:srgbClr val="FF0000"/>
                </a:solidFill>
              </a:rPr>
              <a:t>liniowe,</a:t>
            </a:r>
          </a:p>
          <a:p>
            <a:endParaRPr lang="pl-PL" sz="1800" baseline="0" dirty="0">
              <a:solidFill>
                <a:srgbClr val="FF0000"/>
              </a:solidFill>
            </a:endParaRPr>
          </a:p>
          <a:p>
            <a:r>
              <a:rPr lang="pl-PL" sz="1800" baseline="0" dirty="0">
                <a:solidFill>
                  <a:srgbClr val="FF0000"/>
                </a:solidFill>
              </a:rPr>
              <a:t>powierzchniowe.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73D4F0B-8F64-4404-A3DB-4C611C6C4E87}"/>
              </a:ext>
            </a:extLst>
          </p:cNvPr>
          <p:cNvSpPr/>
          <p:nvPr/>
        </p:nvSpPr>
        <p:spPr>
          <a:xfrm>
            <a:off x="0" y="657760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200" b="0" baseline="0" dirty="0">
                <a:solidFill>
                  <a:schemeClr val="bg1"/>
                </a:solidFill>
              </a:rPr>
              <a:t>źródło: L.A. Dobrzański „Podstawy nauki o materiałach i metaloznawstwo”, WNT 2002 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7D36DF5-11CA-40AE-BBB8-E0735C679BF0}"/>
              </a:ext>
            </a:extLst>
          </p:cNvPr>
          <p:cNvSpPr/>
          <p:nvPr/>
        </p:nvSpPr>
        <p:spPr>
          <a:xfrm>
            <a:off x="0" y="4725144"/>
            <a:ext cx="91085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aseline="0" dirty="0">
                <a:solidFill>
                  <a:schemeClr val="accent6"/>
                </a:solidFill>
              </a:rPr>
              <a:t>Obliczenia teoretyczne wykazują, że najlepszymi własnościami wytrzymałościowymi powinny cechować się metale o idealnej budowie krystalicznej, a ich wytrzymałość powinna przewyższać około </a:t>
            </a:r>
            <a:r>
              <a:rPr lang="pl-PL" baseline="0" dirty="0">
                <a:solidFill>
                  <a:srgbClr val="FF0000"/>
                </a:solidFill>
              </a:rPr>
              <a:t>1000–krotnie</a:t>
            </a:r>
            <a:r>
              <a:rPr lang="pl-PL" baseline="0" dirty="0">
                <a:solidFill>
                  <a:schemeClr val="accent6"/>
                </a:solidFill>
              </a:rPr>
              <a:t> wytrzymałość metali technicznych.</a:t>
            </a:r>
            <a:endParaRPr lang="pl-PL" dirty="0">
              <a:solidFill>
                <a:schemeClr val="accent6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FF62B90-9102-4E4A-8FE2-FC6A83D1D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45" y="-3198"/>
            <a:ext cx="2195122" cy="1440000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F4DC4A1D-1EAA-A549-BF89-5BFFD2C77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BDF613F-2A68-D04C-87F8-97773EF64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210244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D6E0D6-1BF4-4F15-B26F-EE9F57BE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45" y="-3198"/>
            <a:ext cx="2195122" cy="14400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98CC66F-B555-4B21-B724-7C4230D5D011}"/>
              </a:ext>
            </a:extLst>
          </p:cNvPr>
          <p:cNvSpPr/>
          <p:nvPr/>
        </p:nvSpPr>
        <p:spPr>
          <a:xfrm>
            <a:off x="0" y="657760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200" b="0" baseline="0" dirty="0">
                <a:solidFill>
                  <a:schemeClr val="bg1"/>
                </a:solidFill>
              </a:rPr>
              <a:t>źródło: L.A. Dobrzański „Podstawy nauki o materiałach i metaloznawstwo”, WNT 2002 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9411FF9-24EC-4394-ACFF-C8F85134685C}"/>
              </a:ext>
            </a:extLst>
          </p:cNvPr>
          <p:cNvSpPr/>
          <p:nvPr/>
        </p:nvSpPr>
        <p:spPr>
          <a:xfrm>
            <a:off x="0" y="162880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aseline="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pl-PL" sz="2400" baseline="0" dirty="0">
                <a:solidFill>
                  <a:schemeClr val="tx1"/>
                </a:solidFill>
              </a:rPr>
              <a:t>Wpływ defektów sieci na własności ciał o budowie krystalicznej jest bardzo istotny - często znacznie większy niż wpływ typu sieci krystalicznej. Tak np. </a:t>
            </a:r>
            <a:r>
              <a:rPr lang="pl-PL" sz="2400" baseline="0" dirty="0">
                <a:solidFill>
                  <a:srgbClr val="FF0000"/>
                </a:solidFill>
              </a:rPr>
              <a:t>wakancje ułatwiają dyfuzję </a:t>
            </a:r>
            <a:r>
              <a:rPr lang="pl-PL" sz="2400" baseline="0" dirty="0">
                <a:solidFill>
                  <a:schemeClr val="tx1"/>
                </a:solidFill>
              </a:rPr>
              <a:t>atomów a wiadomo, że dyfuzja jest podstawą prawie wszystkich procesów i przemian zachodzących w materiałach. Z kolei </a:t>
            </a:r>
            <a:r>
              <a:rPr lang="pl-PL" sz="2400" baseline="0" dirty="0">
                <a:solidFill>
                  <a:srgbClr val="FF0000"/>
                </a:solidFill>
              </a:rPr>
              <a:t>defekty liniowe (dyslokacje) ułatwiają odkształcanie metali i bez nich przeróbka plastyczna byłaby niemożliwa</a:t>
            </a:r>
            <a:r>
              <a:rPr lang="pl-PL" sz="2400" baseline="0" dirty="0">
                <a:solidFill>
                  <a:schemeClr val="tx1"/>
                </a:solidFill>
              </a:rPr>
              <a:t>. Bardzo ważne są także </a:t>
            </a:r>
            <a:r>
              <a:rPr lang="pl-PL" sz="2400" baseline="0" dirty="0">
                <a:solidFill>
                  <a:srgbClr val="FF0000"/>
                </a:solidFill>
              </a:rPr>
              <a:t>granice ziarn</a:t>
            </a:r>
            <a:r>
              <a:rPr lang="pl-PL" sz="2400" baseline="0" dirty="0">
                <a:solidFill>
                  <a:schemeClr val="tx1"/>
                </a:solidFill>
              </a:rPr>
              <a:t> jako defekty powierzchniowe, które </a:t>
            </a:r>
            <a:r>
              <a:rPr lang="pl-PL" sz="2400" baseline="0" dirty="0">
                <a:solidFill>
                  <a:srgbClr val="FF0000"/>
                </a:solidFill>
              </a:rPr>
              <a:t>są czynnikiem umacniającym materiał</a:t>
            </a:r>
            <a:r>
              <a:rPr lang="pl-PL" sz="2400" baseline="0" dirty="0">
                <a:solidFill>
                  <a:schemeClr val="tx1"/>
                </a:solidFill>
              </a:rPr>
              <a:t>, ale w pewnych przypadkach mogą odgrywać negatywną rolę. 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1CD1A15-35BC-8B4F-9D2C-0C4BD41C6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C03B0B3-4CD0-5844-A797-7B52F8141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154554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D6E0D6-1BF4-4F15-B26F-EE9F57BE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45" y="-3198"/>
            <a:ext cx="2195122" cy="1440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0BBFFBA0-F673-49FD-9D6F-8B7477545457}"/>
              </a:ext>
            </a:extLst>
          </p:cNvPr>
          <p:cNvSpPr/>
          <p:nvPr/>
        </p:nvSpPr>
        <p:spPr>
          <a:xfrm>
            <a:off x="0" y="2110784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baseline="0" dirty="0"/>
              <a:t>Defekty punktowe</a:t>
            </a:r>
          </a:p>
          <a:p>
            <a:endParaRPr lang="pl-PL" sz="1600" baseline="0" dirty="0"/>
          </a:p>
          <a:p>
            <a:r>
              <a:rPr lang="pl-PL" sz="1600" baseline="0" dirty="0">
                <a:solidFill>
                  <a:schemeClr val="accent6"/>
                </a:solidFill>
              </a:rPr>
              <a:t>Defektami punktowymi nazywamy te wady sieciowe, których pozycja określana jest punktem (tzw. defekty zerowymiarowe). Defekty te powodują lokalne odkształcenie sprężyste sieci kryształu rozprzestrzeniające się sferycznie na niewielkie odległości. W praktyce oznacza to wychylenie atomów z ich położeń równowagowych, które zmniejsza się wraz z odległością od defektu. W przypadku struktur czystych pierwiastków metalicznych do podstawowych defektów punktowych zaliczamy:</a:t>
            </a:r>
          </a:p>
          <a:p>
            <a:endParaRPr lang="pl-PL" sz="1600" baseline="0" dirty="0">
              <a:solidFill>
                <a:schemeClr val="accent6"/>
              </a:solidFill>
            </a:endParaRPr>
          </a:p>
          <a:p>
            <a:pPr algn="l"/>
            <a:r>
              <a:rPr lang="pl-PL" sz="1600" baseline="0" dirty="0">
                <a:solidFill>
                  <a:schemeClr val="accent6"/>
                </a:solidFill>
              </a:rPr>
              <a:t>a) wakancje, które powstają w wyniku nie obsadzenia węzła sieci przez atom i stanowią puste miejsce w sieci krystalicznej co wywołuje lokalne hydrostatyczne naprężenia rozciągające</a:t>
            </a:r>
          </a:p>
          <a:p>
            <a:endParaRPr lang="pl-PL" sz="1600" baseline="0" dirty="0">
              <a:solidFill>
                <a:schemeClr val="accent6"/>
              </a:solidFill>
            </a:endParaRPr>
          </a:p>
          <a:p>
            <a:r>
              <a:rPr lang="pl-PL" sz="1600" baseline="0" dirty="0">
                <a:solidFill>
                  <a:schemeClr val="accent6"/>
                </a:solidFill>
              </a:rPr>
              <a:t>b) atomy w położeniach międzywęzłowych, które powstają na drodze przemieszczenia atomu rodzimego z węzła sieci do pozycji międzywęzłowej, wywołując lokalne naprężenia ściskające bezpośrednio w pobliżu defektu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E465319-9A9E-4A8F-BB56-F9972B003FF2}"/>
              </a:ext>
            </a:extLst>
          </p:cNvPr>
          <p:cNvSpPr/>
          <p:nvPr/>
        </p:nvSpPr>
        <p:spPr>
          <a:xfrm>
            <a:off x="0" y="6581001"/>
            <a:ext cx="3717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0" baseline="0" dirty="0">
                <a:solidFill>
                  <a:schemeClr val="bg1"/>
                </a:solidFill>
              </a:rPr>
              <a:t>http://www.kmimp.agh.edu.pl/pliki/Odksztalcenie.pdf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D880D82-0034-F549-97D9-2471D069D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07" y="908049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Odkształcenie i rekrystalizacja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2F09317-84D0-CC40-8C7F-31BEA9D14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1745351182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900" b="1" i="0" u="none" strike="noStrike" cap="none" normalizeH="0" baseline="3600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900" b="1" i="0" u="none" strike="noStrike" cap="none" normalizeH="0" baseline="3600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6929</TotalTime>
  <Words>1232</Words>
  <Application>Microsoft Macintosh PowerPoint</Application>
  <PresentationFormat>Pokaz na ekranie (4:3)</PresentationFormat>
  <Paragraphs>178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2" baseType="lpstr">
      <vt:lpstr>Arial</vt:lpstr>
      <vt:lpstr>Calibri</vt:lpstr>
      <vt:lpstr>Symbol</vt:lpstr>
      <vt:lpstr>Times New Roman</vt:lpstr>
      <vt:lpstr>Verdana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Bogdan</dc:creator>
  <cp:lastModifiedBy>Bogdan Pawłowski</cp:lastModifiedBy>
  <cp:revision>1060</cp:revision>
  <dcterms:created xsi:type="dcterms:W3CDTF">2007-09-26T12:45:04Z</dcterms:created>
  <dcterms:modified xsi:type="dcterms:W3CDTF">2022-10-10T14:24:59Z</dcterms:modified>
</cp:coreProperties>
</file>