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586" r:id="rId3"/>
    <p:sldId id="676" r:id="rId4"/>
    <p:sldId id="677" r:id="rId5"/>
    <p:sldId id="585" r:id="rId6"/>
    <p:sldId id="597" r:id="rId7"/>
    <p:sldId id="598" r:id="rId8"/>
    <p:sldId id="678" r:id="rId9"/>
    <p:sldId id="679" r:id="rId10"/>
    <p:sldId id="660" r:id="rId11"/>
    <p:sldId id="674" r:id="rId12"/>
    <p:sldId id="656" r:id="rId13"/>
    <p:sldId id="655" r:id="rId14"/>
    <p:sldId id="657" r:id="rId15"/>
    <p:sldId id="599" r:id="rId16"/>
    <p:sldId id="537" r:id="rId17"/>
    <p:sldId id="569" r:id="rId18"/>
    <p:sldId id="570" r:id="rId19"/>
    <p:sldId id="743" r:id="rId20"/>
    <p:sldId id="651" r:id="rId21"/>
  </p:sldIdLst>
  <p:sldSz cx="9144000" cy="6858000" type="screen4x3"/>
  <p:notesSz cx="6858000" cy="9144000"/>
  <p:defaultTextStyle>
    <a:defPPr>
      <a:defRPr lang="pl-PL"/>
    </a:defPPr>
    <a:lvl1pPr algn="ctr" rtl="0" fontAlgn="base">
      <a:spcBef>
        <a:spcPct val="0"/>
      </a:spcBef>
      <a:spcAft>
        <a:spcPct val="0"/>
      </a:spcAft>
      <a:defRPr sz="1900" b="1" kern="1200" baseline="36000">
        <a:solidFill>
          <a:srgbClr val="FF3300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900" b="1" kern="1200" baseline="36000">
        <a:solidFill>
          <a:srgbClr val="FF3300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900" b="1" kern="1200" baseline="36000">
        <a:solidFill>
          <a:srgbClr val="FF3300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900" b="1" kern="1200" baseline="36000">
        <a:solidFill>
          <a:srgbClr val="FF3300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900" b="1" kern="1200" baseline="36000">
        <a:solidFill>
          <a:srgbClr val="FF33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900" b="1" kern="1200" baseline="36000">
        <a:solidFill>
          <a:srgbClr val="FF33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900" b="1" kern="1200" baseline="36000">
        <a:solidFill>
          <a:srgbClr val="FF33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900" b="1" kern="1200" baseline="36000">
        <a:solidFill>
          <a:srgbClr val="FF33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900" b="1" kern="1200" baseline="36000">
        <a:solidFill>
          <a:srgbClr val="FF33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00"/>
    <a:srgbClr val="FF99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82"/>
    <p:restoredTop sz="91020" autoAdjust="0"/>
  </p:normalViewPr>
  <p:slideViewPr>
    <p:cSldViewPr>
      <p:cViewPr varScale="1">
        <p:scale>
          <a:sx n="116" d="100"/>
          <a:sy n="116" d="100"/>
        </p:scale>
        <p:origin x="26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A8240B2-0376-4C54-8C70-9CFBBD813B07}" type="datetimeFigureOut">
              <a:rPr lang="pl-PL"/>
              <a:pPr>
                <a:defRPr/>
              </a:pPr>
              <a:t>2.10.2022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5A277B7-97B1-453F-BCA5-6E3F9DA1F84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1071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277B7-97B1-453F-BCA5-6E3F9DA1F849}" type="slidenum">
              <a:rPr lang="pl-PL" smtClean="0"/>
              <a:pPr>
                <a:defRPr/>
              </a:pPr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2956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A277B7-97B1-453F-BCA5-6E3F9DA1F849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445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EF1C1-8031-41EA-91F1-0A3DDB4A183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371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84CCF-E141-414E-A470-0924D188F62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7253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84988" y="476250"/>
            <a:ext cx="1801812" cy="56499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477963" y="476250"/>
            <a:ext cx="5254625" cy="564991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90B71-07DA-4ECD-AEAE-CE86CFED2D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68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2D469-0393-47C6-87F9-EE07FD04E5A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144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B7A93-5830-4460-8720-5580CFD21FE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563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77963" y="1628775"/>
            <a:ext cx="3527425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57788" y="1628775"/>
            <a:ext cx="3529012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37BE-3849-4E9C-B877-BD0F0B4FCA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967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FE5C2-AF6A-451F-9C55-D299914F59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80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AED5B-8104-44F1-A6B3-B9EEBE31714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372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C6777-04BA-46F8-BC26-42A2C83B978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6151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5EFCD-4AB7-4670-BC94-7B459127CA2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1188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A5113-873E-4586-AA09-E17C9384C89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0704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7963" y="476250"/>
            <a:ext cx="7208837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7963" y="1628775"/>
            <a:ext cx="7208837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88A004D7-113E-44A9-9693-96B99CDD7A7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gif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"/>
          <p:cNvSpPr>
            <a:spLocks noChangeArrowheads="1"/>
          </p:cNvSpPr>
          <p:nvPr/>
        </p:nvSpPr>
        <p:spPr bwMode="auto">
          <a:xfrm>
            <a:off x="2051050" y="5987876"/>
            <a:ext cx="53276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aseline="0" dirty="0">
                <a:solidFill>
                  <a:schemeClr val="tx2"/>
                </a:solidFill>
                <a:latin typeface="Arial" charset="0"/>
              </a:rPr>
              <a:t>Wydział Inżynierii Metali i Informatyki Przemysłowej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aseline="0" dirty="0">
                <a:latin typeface="Arial" charset="0"/>
              </a:rPr>
              <a:t>Katedra Metaloznawstwa i Metalurgii Proszków</a:t>
            </a:r>
            <a:br>
              <a:rPr lang="pl-PL" altLang="pl-PL" sz="1600" baseline="0" dirty="0">
                <a:latin typeface="Arial" charset="0"/>
              </a:rPr>
            </a:br>
            <a:endParaRPr lang="pl-PL" altLang="pl-PL" sz="1600" baseline="0" dirty="0">
              <a:latin typeface="Arial" charset="0"/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323850" y="2205038"/>
            <a:ext cx="8820150" cy="863600"/>
          </a:xfrm>
        </p:spPr>
        <p:txBody>
          <a:bodyPr/>
          <a:lstStyle/>
          <a:p>
            <a:pPr algn="ctr" defTabSz="755650"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NOWOCZESNE MATERIAŁY</a:t>
            </a:r>
            <a:b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INŻYNIERIA OBLICZENIOWA WIMiIP II rok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6" name="Rectangle 15"/>
          <p:cNvSpPr>
            <a:spLocks noChangeArrowheads="1"/>
          </p:cNvSpPr>
          <p:nvPr/>
        </p:nvSpPr>
        <p:spPr bwMode="auto">
          <a:xfrm>
            <a:off x="2680494" y="3789363"/>
            <a:ext cx="37830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dr hab. inż. Bogdan Pawłowski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profesor AGH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pl-PL" altLang="pl-PL" sz="1900" baseline="0" dirty="0">
              <a:solidFill>
                <a:schemeClr val="accent2"/>
              </a:solidFill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A-2, pok. 7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bpawlow@agh.edu.pl</a:t>
            </a:r>
          </a:p>
        </p:txBody>
      </p:sp>
      <p:pic>
        <p:nvPicPr>
          <p:cNvPr id="3077" name="Picture 18" descr="smiley-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805488"/>
            <a:ext cx="5619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banging_hea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0"/>
            <a:ext cx="14398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C3503620-6CDB-440F-BFE5-A90AA875E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564" y="600075"/>
            <a:ext cx="3394870" cy="31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NOWOCZESNE MATERIAŁY</a:t>
            </a:r>
          </a:p>
        </p:txBody>
      </p:sp>
      <p:pic>
        <p:nvPicPr>
          <p:cNvPr id="1026" name="Picture 2" descr="LABORATORY SERVICES – NEO Services, LLC">
            <a:extLst>
              <a:ext uri="{FF2B5EF4-FFF2-40B4-BE49-F238E27FC236}">
                <a16:creationId xmlns:a16="http://schemas.microsoft.com/office/drawing/2014/main" id="{BC68DBE2-4D47-C240-AF50-96DE56BF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424" y="0"/>
            <a:ext cx="2533576" cy="147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Obraz zawierający stół&#10;&#10;Opis wygenerowany automatycznie">
            <a:extLst>
              <a:ext uri="{FF2B5EF4-FFF2-40B4-BE49-F238E27FC236}">
                <a16:creationId xmlns:a16="http://schemas.microsoft.com/office/drawing/2014/main" id="{50830C16-E8F8-FB14-3A28-05A10486B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42" y="1483532"/>
            <a:ext cx="7660115" cy="50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4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>
            <a:extLst>
              <a:ext uri="{FF2B5EF4-FFF2-40B4-BE49-F238E27FC236}">
                <a16:creationId xmlns:a16="http://schemas.microsoft.com/office/drawing/2014/main" id="{08F724D3-E653-472D-8B54-D23FB4ED4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3" y="1573856"/>
            <a:ext cx="1456700" cy="16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780C0861-206C-41F5-9716-E169CBD3B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03" y="3372488"/>
            <a:ext cx="1909678" cy="51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485" tIns="37741" rIns="75485" bIns="37741">
            <a:spAutoFit/>
          </a:bodyPr>
          <a:lstStyle>
            <a:lvl1pPr defTabSz="7556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7556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7556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7556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75565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600" baseline="0" dirty="0">
                <a:solidFill>
                  <a:srgbClr val="0070C0"/>
                </a:solidFill>
                <a:latin typeface="Arial" panose="020B0604020202020204" pitchFamily="34" charset="0"/>
              </a:rPr>
              <a:t>Dr inż.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600" baseline="0" dirty="0">
                <a:solidFill>
                  <a:srgbClr val="0070C0"/>
                </a:solidFill>
                <a:latin typeface="Arial" panose="020B0604020202020204" pitchFamily="34" charset="0"/>
              </a:rPr>
              <a:t>Edyta </a:t>
            </a:r>
            <a:r>
              <a:rPr lang="pl-PL" altLang="pl-PL" sz="1600" baseline="0" dirty="0" err="1">
                <a:solidFill>
                  <a:srgbClr val="0070C0"/>
                </a:solidFill>
                <a:latin typeface="Arial" panose="020B0604020202020204" pitchFamily="34" charset="0"/>
              </a:rPr>
              <a:t>Rożniata</a:t>
            </a:r>
            <a:endParaRPr lang="pl-PL" altLang="pl-PL" sz="1600" baseline="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Obraz 15">
            <a:extLst>
              <a:ext uri="{FF2B5EF4-FFF2-40B4-BE49-F238E27FC236}">
                <a16:creationId xmlns:a16="http://schemas.microsoft.com/office/drawing/2014/main" id="{E7F4B53B-985B-43A6-A458-C6F984E60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692" y="4080827"/>
            <a:ext cx="1576478" cy="186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">
            <a:extLst>
              <a:ext uri="{FF2B5EF4-FFF2-40B4-BE49-F238E27FC236}">
                <a16:creationId xmlns:a16="http://schemas.microsoft.com/office/drawing/2014/main" id="{A01564E5-CAAC-4DCF-B5D9-1DC3A88A2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988" y="3924279"/>
            <a:ext cx="1646568" cy="202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7262CE2-FCD9-431A-9792-244CDA655D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24339"/>
            <a:ext cx="1126333" cy="164596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534EB24-6FBD-4634-AEFD-CA4E3F1FC7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573855"/>
            <a:ext cx="1328914" cy="1707745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DA3C0298-B6BF-4F27-A257-7884D344D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204" y="4266787"/>
            <a:ext cx="1456700" cy="1682493"/>
          </a:xfrm>
          <a:prstGeom prst="rect">
            <a:avLst/>
          </a:prstGeom>
        </p:spPr>
      </p:pic>
      <p:sp>
        <p:nvSpPr>
          <p:cNvPr id="29" name="Rectangle 4">
            <a:extLst>
              <a:ext uri="{FF2B5EF4-FFF2-40B4-BE49-F238E27FC236}">
                <a16:creationId xmlns:a16="http://schemas.microsoft.com/office/drawing/2014/main" id="{8EB37E9A-063B-473E-A2AE-AA97B9FB6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564" y="600075"/>
            <a:ext cx="3394870" cy="31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NOWOCZESNE MATERIAŁY</a:t>
            </a:r>
          </a:p>
        </p:txBody>
      </p:sp>
      <p:pic>
        <p:nvPicPr>
          <p:cNvPr id="34" name="Obraz 22">
            <a:extLst>
              <a:ext uri="{FF2B5EF4-FFF2-40B4-BE49-F238E27FC236}">
                <a16:creationId xmlns:a16="http://schemas.microsoft.com/office/drawing/2014/main" id="{2AFF0392-EA5B-4266-BB72-5C99FE8B57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26" y="1598828"/>
            <a:ext cx="1646569" cy="166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99A49C9-5CEA-B640-8999-FF201FC4E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00" y="0"/>
            <a:ext cx="25056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1BB40CD0-D6D3-734B-8580-90EFB21F0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322" y="3356992"/>
            <a:ext cx="1909678" cy="51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485" tIns="37741" rIns="75485" bIns="37741">
            <a:spAutoFit/>
          </a:bodyPr>
          <a:lstStyle>
            <a:lvl1pPr defTabSz="7556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7556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7556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7556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75565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600" baseline="0" dirty="0">
                <a:solidFill>
                  <a:srgbClr val="0070C0"/>
                </a:solidFill>
                <a:latin typeface="Arial" panose="020B0604020202020204" pitchFamily="34" charset="0"/>
              </a:rPr>
              <a:t>Dr inż.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600" baseline="0" dirty="0">
                <a:solidFill>
                  <a:srgbClr val="0070C0"/>
                </a:solidFill>
                <a:latin typeface="Arial" panose="020B0604020202020204" pitchFamily="34" charset="0"/>
              </a:rPr>
              <a:t>Dorota Tyrała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F88C7113-D988-C34F-9864-4F63D196B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3356992"/>
            <a:ext cx="1909678" cy="51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485" tIns="37741" rIns="75485" bIns="37741">
            <a:spAutoFit/>
          </a:bodyPr>
          <a:lstStyle>
            <a:lvl1pPr defTabSz="7556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7556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7556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7556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75565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600" baseline="0" dirty="0">
                <a:solidFill>
                  <a:srgbClr val="0070C0"/>
                </a:solidFill>
                <a:latin typeface="Arial" panose="020B0604020202020204" pitchFamily="34" charset="0"/>
              </a:rPr>
              <a:t>Dr inż.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600" baseline="0" dirty="0">
                <a:solidFill>
                  <a:srgbClr val="0070C0"/>
                </a:solidFill>
                <a:latin typeface="Arial" panose="020B0604020202020204" pitchFamily="34" charset="0"/>
              </a:rPr>
              <a:t>Joanna Kowalska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CB1FBDE7-558B-3F43-9CB7-B5C83018E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246" y="3356992"/>
            <a:ext cx="2384274" cy="51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485" tIns="37741" rIns="75485" bIns="37741">
            <a:spAutoFit/>
          </a:bodyPr>
          <a:lstStyle>
            <a:lvl1pPr defTabSz="7556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7556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7556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7556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75565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600" baseline="0" dirty="0">
                <a:solidFill>
                  <a:srgbClr val="0070C0"/>
                </a:solidFill>
                <a:latin typeface="Arial" panose="020B0604020202020204" pitchFamily="34" charset="0"/>
              </a:rPr>
              <a:t>Dr inż.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600" baseline="0" dirty="0">
                <a:solidFill>
                  <a:srgbClr val="0070C0"/>
                </a:solidFill>
                <a:latin typeface="Arial" panose="020B0604020202020204" pitchFamily="34" charset="0"/>
              </a:rPr>
              <a:t>Małgorzata Witkowska</a:t>
            </a: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626ABCD0-348A-444A-9517-35C8F3D26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7341" y="6077935"/>
            <a:ext cx="1909678" cy="51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485" tIns="37741" rIns="75485" bIns="37741">
            <a:spAutoFit/>
          </a:bodyPr>
          <a:lstStyle>
            <a:lvl1pPr defTabSz="7556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7556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7556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7556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75565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600" baseline="0" dirty="0">
                <a:solidFill>
                  <a:srgbClr val="0070C0"/>
                </a:solidFill>
                <a:latin typeface="Arial" panose="020B0604020202020204" pitchFamily="34" charset="0"/>
              </a:rPr>
              <a:t>Dr inż.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600" baseline="0" dirty="0">
                <a:solidFill>
                  <a:srgbClr val="0070C0"/>
                </a:solidFill>
                <a:latin typeface="Arial" panose="020B0604020202020204" pitchFamily="34" charset="0"/>
              </a:rPr>
              <a:t>Grzegorz Michta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937FD055-38CD-BE42-80D2-96F941359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442" y="6069822"/>
            <a:ext cx="1909678" cy="51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485" tIns="37741" rIns="75485" bIns="37741">
            <a:spAutoFit/>
          </a:bodyPr>
          <a:lstStyle>
            <a:lvl1pPr defTabSz="7556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7556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7556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7556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75565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600" baseline="0" dirty="0">
                <a:solidFill>
                  <a:srgbClr val="0070C0"/>
                </a:solidFill>
                <a:latin typeface="Arial" panose="020B0604020202020204" pitchFamily="34" charset="0"/>
              </a:rPr>
              <a:t>Dr inż.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600" baseline="0" dirty="0">
                <a:solidFill>
                  <a:srgbClr val="0070C0"/>
                </a:solidFill>
                <a:latin typeface="Arial" panose="020B0604020202020204" pitchFamily="34" charset="0"/>
              </a:rPr>
              <a:t>Adam Kokosza</a:t>
            </a: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7F427594-D034-424A-B37C-89B1FC6DA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738" y="6069822"/>
            <a:ext cx="1909678" cy="51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485" tIns="37741" rIns="75485" bIns="37741">
            <a:spAutoFit/>
          </a:bodyPr>
          <a:lstStyle>
            <a:lvl1pPr defTabSz="7556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7556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7556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7556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75565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600" baseline="0" dirty="0">
                <a:solidFill>
                  <a:srgbClr val="0070C0"/>
                </a:solidFill>
                <a:latin typeface="Arial" panose="020B0604020202020204" pitchFamily="34" charset="0"/>
              </a:rPr>
              <a:t>Dr inż.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600" baseline="0" dirty="0">
                <a:solidFill>
                  <a:srgbClr val="0070C0"/>
                </a:solidFill>
                <a:latin typeface="Arial" panose="020B0604020202020204" pitchFamily="34" charset="0"/>
              </a:rPr>
              <a:t>Rafał Dziurka</a:t>
            </a:r>
          </a:p>
        </p:txBody>
      </p:sp>
    </p:spTree>
    <p:extLst>
      <p:ext uri="{BB962C8B-B14F-4D97-AF65-F5344CB8AC3E}">
        <p14:creationId xmlns:p14="http://schemas.microsoft.com/office/powerpoint/2010/main" val="159729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99655"/>
            <a:ext cx="3374697" cy="246950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482201" y="1772816"/>
            <a:ext cx="56617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>
              <a:buFont typeface="+mj-lt"/>
              <a:buAutoNum type="arabicPeriod"/>
            </a:pPr>
            <a:r>
              <a:rPr lang="pl-PL" sz="1800" baseline="0" dirty="0">
                <a:solidFill>
                  <a:schemeClr val="accent2"/>
                </a:solidFill>
              </a:rPr>
              <a:t>Badania makroskopowe tworzyw metalicznych</a:t>
            </a:r>
          </a:p>
          <a:p>
            <a:pPr marL="228600" indent="-228600" algn="l">
              <a:buFont typeface="+mj-lt"/>
              <a:buAutoNum type="arabicPeriod"/>
            </a:pPr>
            <a:r>
              <a:rPr lang="pl-PL" sz="1800" baseline="0" dirty="0">
                <a:solidFill>
                  <a:schemeClr val="accent2"/>
                </a:solidFill>
              </a:rPr>
              <a:t>Badania nieniszczące</a:t>
            </a:r>
          </a:p>
          <a:p>
            <a:pPr marL="228600" indent="-228600" algn="l">
              <a:buFont typeface="+mj-lt"/>
              <a:buAutoNum type="arabicPeriod"/>
            </a:pPr>
            <a:r>
              <a:rPr lang="pl-PL" sz="1800" baseline="0" dirty="0">
                <a:solidFill>
                  <a:schemeClr val="accent2"/>
                </a:solidFill>
              </a:rPr>
              <a:t>Badania materiałów przy użyciu mikroskopu świetlnego</a:t>
            </a:r>
          </a:p>
          <a:p>
            <a:pPr marL="228600" indent="-228600" algn="l">
              <a:buFont typeface="+mj-lt"/>
              <a:buAutoNum type="arabicPeriod"/>
            </a:pPr>
            <a:r>
              <a:rPr lang="pl-PL" sz="1800" baseline="0" dirty="0">
                <a:solidFill>
                  <a:schemeClr val="accent2"/>
                </a:solidFill>
              </a:rPr>
              <a:t>Badania materiałów przy użyciu mikroskopów elektronowych</a:t>
            </a:r>
          </a:p>
          <a:p>
            <a:pPr marL="228600" indent="-228600" algn="l">
              <a:buFont typeface="+mj-lt"/>
              <a:buAutoNum type="arabicPeriod"/>
            </a:pPr>
            <a:r>
              <a:rPr lang="pl-PL" sz="1800" baseline="0" dirty="0">
                <a:solidFill>
                  <a:schemeClr val="accent2"/>
                </a:solidFill>
              </a:rPr>
              <a:t>Odkształcenie plastyczne i rekrystalizacja materiałów metalicznych</a:t>
            </a:r>
          </a:p>
          <a:p>
            <a:pPr marL="228600" indent="-228600" algn="l">
              <a:buFont typeface="+mj-lt"/>
              <a:buAutoNum type="arabicPeriod"/>
            </a:pPr>
            <a:r>
              <a:rPr lang="pl-PL" sz="1800" baseline="0" dirty="0">
                <a:solidFill>
                  <a:schemeClr val="accent2"/>
                </a:solidFill>
              </a:rPr>
              <a:t>Układy równowagi fazowej stopów dwuskładnikowych</a:t>
            </a:r>
          </a:p>
          <a:p>
            <a:pPr marL="228600" indent="-228600" algn="l">
              <a:buFont typeface="+mj-lt"/>
              <a:buAutoNum type="arabicPeriod"/>
            </a:pPr>
            <a:r>
              <a:rPr lang="pl-PL" sz="1800" baseline="0" dirty="0">
                <a:solidFill>
                  <a:schemeClr val="accent2"/>
                </a:solidFill>
              </a:rPr>
              <a:t>Stale niestopowe, surówki i żeliwa</a:t>
            </a:r>
          </a:p>
          <a:p>
            <a:pPr marL="228600" indent="-228600" algn="l">
              <a:buFont typeface="+mj-lt"/>
              <a:buAutoNum type="arabicPeriod"/>
            </a:pPr>
            <a:r>
              <a:rPr lang="pl-PL" sz="1800" baseline="0" dirty="0">
                <a:solidFill>
                  <a:schemeClr val="accent2"/>
                </a:solidFill>
              </a:rPr>
              <a:t>Obróbka cieplna i cieplno-chemiczna stali</a:t>
            </a:r>
          </a:p>
          <a:p>
            <a:pPr marL="228600" indent="-228600" algn="l">
              <a:buFont typeface="+mj-lt"/>
              <a:buAutoNum type="arabicPeriod"/>
            </a:pPr>
            <a:r>
              <a:rPr lang="pl-PL" sz="1800" baseline="0" dirty="0">
                <a:solidFill>
                  <a:schemeClr val="accent2"/>
                </a:solidFill>
              </a:rPr>
              <a:t>Stale stopowe i stopy specjalne</a:t>
            </a:r>
          </a:p>
          <a:p>
            <a:pPr marL="228600" indent="-228600" algn="l">
              <a:buFont typeface="+mj-lt"/>
              <a:buAutoNum type="arabicPeriod"/>
            </a:pPr>
            <a:r>
              <a:rPr lang="pl-PL" sz="1800" baseline="0" dirty="0">
                <a:solidFill>
                  <a:schemeClr val="accent2"/>
                </a:solidFill>
              </a:rPr>
              <a:t>Metale nieżelazne i ich stopy</a:t>
            </a:r>
          </a:p>
          <a:p>
            <a:pPr marL="228600" indent="-228600" algn="l">
              <a:buFont typeface="+mj-lt"/>
              <a:buAutoNum type="arabicPeriod"/>
            </a:pPr>
            <a:r>
              <a:rPr lang="pl-PL" sz="1800" baseline="0" dirty="0">
                <a:solidFill>
                  <a:schemeClr val="accent2"/>
                </a:solidFill>
              </a:rPr>
              <a:t>Materiały spiekane i kompozyty</a:t>
            </a:r>
          </a:p>
          <a:p>
            <a:pPr marL="228600" indent="-228600" algn="l">
              <a:buFont typeface="+mj-lt"/>
              <a:buAutoNum type="arabicPeriod"/>
            </a:pPr>
            <a:r>
              <a:rPr lang="pl-PL" sz="1800" baseline="0" dirty="0">
                <a:solidFill>
                  <a:schemeClr val="accent2"/>
                </a:solidFill>
              </a:rPr>
              <a:t>Własności mechaniczne materiałów</a:t>
            </a:r>
          </a:p>
          <a:p>
            <a:pPr algn="l"/>
            <a:endParaRPr lang="pl-PL" sz="1200" baseline="0" dirty="0">
              <a:solidFill>
                <a:schemeClr val="accent2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A1A1B02-C6F6-3446-9326-163C244E4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139"/>
            <a:ext cx="3265114" cy="1440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51D789D-B361-4171-AC77-C62610F8E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564" y="600075"/>
            <a:ext cx="3394870" cy="31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NOWOCZESNE MATERIAŁY</a:t>
            </a:r>
          </a:p>
        </p:txBody>
      </p:sp>
    </p:spTree>
    <p:extLst>
      <p:ext uri="{BB962C8B-B14F-4D97-AF65-F5344CB8AC3E}">
        <p14:creationId xmlns:p14="http://schemas.microsoft.com/office/powerpoint/2010/main" val="1117962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40" y="1801072"/>
            <a:ext cx="4320000" cy="205997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22" y="1856710"/>
            <a:ext cx="4320000" cy="1805771"/>
          </a:xfrm>
          <a:prstGeom prst="rect">
            <a:avLst/>
          </a:prstGeom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2" y="4077072"/>
            <a:ext cx="4320000" cy="183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40" y="4051176"/>
            <a:ext cx="4320000" cy="193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374" y="-6291"/>
            <a:ext cx="1383626" cy="1522859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A0E90C9E-3971-4973-B628-166340B2D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564" y="600075"/>
            <a:ext cx="3394870" cy="31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NOWOCZESNE MATERIAŁY</a:t>
            </a:r>
          </a:p>
        </p:txBody>
      </p:sp>
    </p:spTree>
    <p:extLst>
      <p:ext uri="{BB962C8B-B14F-4D97-AF65-F5344CB8AC3E}">
        <p14:creationId xmlns:p14="http://schemas.microsoft.com/office/powerpoint/2010/main" val="3097589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40" y="0"/>
            <a:ext cx="2756572" cy="1440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645568"/>
            <a:ext cx="6350000" cy="4762500"/>
          </a:xfrm>
          <a:prstGeom prst="rect">
            <a:avLst/>
          </a:prstGeom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23528" y="2060847"/>
            <a:ext cx="819294" cy="51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3600" baseline="0" dirty="0">
                <a:solidFill>
                  <a:srgbClr val="FF0000"/>
                </a:solidFill>
                <a:latin typeface="Arial" charset="0"/>
              </a:rPr>
              <a:t>4%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95288" y="4061711"/>
            <a:ext cx="1075774" cy="51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3600" baseline="0" dirty="0">
                <a:solidFill>
                  <a:srgbClr val="FF0000"/>
                </a:solidFill>
                <a:latin typeface="Arial" charset="0"/>
              </a:rPr>
              <a:t>96%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F6DE6F0-0CFE-468A-9460-9D8EF4CE2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600075"/>
            <a:ext cx="3394870" cy="31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NOWOCZESNE MATERIAŁY</a:t>
            </a:r>
          </a:p>
        </p:txBody>
      </p:sp>
    </p:spTree>
    <p:extLst>
      <p:ext uri="{BB962C8B-B14F-4D97-AF65-F5344CB8AC3E}">
        <p14:creationId xmlns:p14="http://schemas.microsoft.com/office/powerpoint/2010/main" val="1508703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65" name="Rectangle 13"/>
          <p:cNvSpPr>
            <a:spLocks noChangeArrowheads="1"/>
          </p:cNvSpPr>
          <p:nvPr/>
        </p:nvSpPr>
        <p:spPr bwMode="auto">
          <a:xfrm>
            <a:off x="1331913" y="260350"/>
            <a:ext cx="5976937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434" tIns="37716" rIns="75434" bIns="37716" anchor="ctr"/>
          <a:lstStyle/>
          <a:p>
            <a:pPr>
              <a:defRPr/>
            </a:pPr>
            <a:r>
              <a:rPr lang="pl-PL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Wykresy równowagi fazowej stopów dwuskładnikowych</a:t>
            </a:r>
          </a:p>
        </p:txBody>
      </p:sp>
      <p:pic>
        <p:nvPicPr>
          <p:cNvPr id="24579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" y="2492896"/>
            <a:ext cx="91440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-34925"/>
            <a:ext cx="14414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32" y="0"/>
            <a:ext cx="6201494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415" y="-10379"/>
            <a:ext cx="3448770" cy="181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9" y="-34924"/>
            <a:ext cx="1480095" cy="253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860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Obraz 4" descr="atombom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0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93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22" y="1772816"/>
            <a:ext cx="3262312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132534" y="5606629"/>
            <a:ext cx="4176713" cy="792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434" tIns="37716" rIns="75434" bIns="37716"/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baseline="0">
                <a:solidFill>
                  <a:srgbClr val="333399"/>
                </a:solidFill>
                <a:latin typeface="Arial" charset="0"/>
              </a:rPr>
              <a:t>Układ Fe-Fe</a:t>
            </a:r>
            <a:r>
              <a:rPr lang="pl-PL" altLang="pl-PL" sz="1400" baseline="-25000">
                <a:solidFill>
                  <a:srgbClr val="333399"/>
                </a:solidFill>
                <a:latin typeface="Arial" charset="0"/>
              </a:rPr>
              <a:t>3</a:t>
            </a:r>
            <a:r>
              <a:rPr lang="pl-PL" altLang="pl-PL" sz="1400" baseline="0">
                <a:solidFill>
                  <a:srgbClr val="333399"/>
                </a:solidFill>
                <a:latin typeface="Arial" charset="0"/>
              </a:rPr>
              <a:t>C opisany składnikami strukturalnymi oraz prostokąt udziałów składników strukturalnych</a:t>
            </a:r>
            <a:endParaRPr lang="pl-PL" altLang="pl-PL" sz="1400" b="0" baseline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DB55386-695A-4943-A305-FB36641EB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564" y="600075"/>
            <a:ext cx="3394870" cy="31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NOWOCZESNE MATERIAŁY</a:t>
            </a:r>
          </a:p>
        </p:txBody>
      </p:sp>
    </p:spTree>
    <p:extLst>
      <p:ext uri="{BB962C8B-B14F-4D97-AF65-F5344CB8AC3E}">
        <p14:creationId xmlns:p14="http://schemas.microsoft.com/office/powerpoint/2010/main" val="239128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65" name="Rectangle 13"/>
          <p:cNvSpPr>
            <a:spLocks noChangeArrowheads="1"/>
          </p:cNvSpPr>
          <p:nvPr/>
        </p:nvSpPr>
        <p:spPr bwMode="auto">
          <a:xfrm>
            <a:off x="1331913" y="260350"/>
            <a:ext cx="5976937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434" tIns="37716" rIns="75434" bIns="37716" anchor="ctr"/>
          <a:lstStyle/>
          <a:p>
            <a:pPr>
              <a:defRPr/>
            </a:pPr>
            <a:r>
              <a:rPr lang="pl-PL" sz="1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Wykresy równowagi fazowej stopów dwuskładnikowych</a:t>
            </a:r>
          </a:p>
        </p:txBody>
      </p:sp>
      <p:pic>
        <p:nvPicPr>
          <p:cNvPr id="26627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0"/>
            <a:ext cx="14382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222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65" name="Rectangle 13"/>
          <p:cNvSpPr>
            <a:spLocks noChangeArrowheads="1"/>
          </p:cNvSpPr>
          <p:nvPr/>
        </p:nvSpPr>
        <p:spPr bwMode="auto">
          <a:xfrm>
            <a:off x="1331913" y="260350"/>
            <a:ext cx="5976937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434" tIns="37716" rIns="75434" bIns="37716" anchor="ctr"/>
          <a:lstStyle/>
          <a:p>
            <a:pPr>
              <a:defRPr/>
            </a:pPr>
            <a:r>
              <a:rPr lang="pl-PL" sz="1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Wykresy równowagi fazowej stopów dwuskładnikowych</a:t>
            </a:r>
          </a:p>
        </p:txBody>
      </p:sp>
      <p:pic>
        <p:nvPicPr>
          <p:cNvPr id="27651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0"/>
            <a:ext cx="14382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61C4FA94-FED1-915A-58A9-690326E90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01" y="1584474"/>
            <a:ext cx="5702798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65" name="Rectangle 13"/>
          <p:cNvSpPr>
            <a:spLocks noChangeArrowheads="1"/>
          </p:cNvSpPr>
          <p:nvPr/>
        </p:nvSpPr>
        <p:spPr bwMode="auto">
          <a:xfrm>
            <a:off x="1331913" y="260350"/>
            <a:ext cx="5976937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434" tIns="37716" rIns="75434" bIns="37716" anchor="ctr"/>
          <a:lstStyle/>
          <a:p>
            <a:pPr>
              <a:defRPr/>
            </a:pPr>
            <a:r>
              <a:rPr lang="pl-PL" sz="1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Wykresy równowagi fazowej stopów dwuskładnikowych</a:t>
            </a:r>
          </a:p>
        </p:txBody>
      </p:sp>
      <p:pic>
        <p:nvPicPr>
          <p:cNvPr id="27651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0"/>
            <a:ext cx="14382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97425"/>
            <a:ext cx="4084638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504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2874564" y="600075"/>
            <a:ext cx="3394870" cy="31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NOWOCZESNE MATERIAŁY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B45512E-BE26-4130-98B7-67DB8A67F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15" y="0"/>
            <a:ext cx="2173585" cy="1440000"/>
          </a:xfrm>
          <a:prstGeom prst="rect">
            <a:avLst/>
          </a:prstGeom>
        </p:spPr>
      </p:pic>
      <p:pic>
        <p:nvPicPr>
          <p:cNvPr id="4" name="Obraz 3" descr="Obraz zawierający stół&#10;&#10;Opis wygenerowany automatycznie">
            <a:extLst>
              <a:ext uri="{FF2B5EF4-FFF2-40B4-BE49-F238E27FC236}">
                <a16:creationId xmlns:a16="http://schemas.microsoft.com/office/drawing/2014/main" id="{1A0E1C9D-5996-4496-576F-3AE9EDFC2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40000"/>
            <a:ext cx="5810231" cy="511276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825607" y="908049"/>
            <a:ext cx="5976937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434" tIns="37716" rIns="75434" bIns="37716" anchor="ctr"/>
          <a:lstStyle/>
          <a:p>
            <a:pPr>
              <a:defRPr/>
            </a:pPr>
            <a:r>
              <a:rPr lang="pl-PL" sz="1400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Elementy krystalografii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513606"/>
            <a:ext cx="2729911" cy="5107375"/>
          </a:xfrm>
          <a:prstGeom prst="rect">
            <a:avLst/>
          </a:prstGeom>
        </p:spPr>
      </p:pic>
      <p:grpSp>
        <p:nvGrpSpPr>
          <p:cNvPr id="5" name="Grupa 4"/>
          <p:cNvGrpSpPr/>
          <p:nvPr/>
        </p:nvGrpSpPr>
        <p:grpSpPr>
          <a:xfrm>
            <a:off x="15528" y="6073551"/>
            <a:ext cx="6915522" cy="625426"/>
            <a:chOff x="15528" y="6073551"/>
            <a:chExt cx="6915522" cy="625426"/>
          </a:xfrm>
        </p:grpSpPr>
        <p:sp>
          <p:nvSpPr>
            <p:cNvPr id="3" name="Prostokąt 2"/>
            <p:cNvSpPr/>
            <p:nvPr/>
          </p:nvSpPr>
          <p:spPr>
            <a:xfrm>
              <a:off x="15528" y="6237312"/>
              <a:ext cx="69155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pl-PL" sz="1200" baseline="0" dirty="0">
                  <a:solidFill>
                    <a:schemeClr val="accent2"/>
                  </a:solidFill>
                </a:rPr>
                <a:t>https://chem.libretexts.org/Textbook_Maps/General_Chemistry_Textbook_Maps/</a:t>
              </a:r>
            </a:p>
            <a:p>
              <a:pPr algn="l"/>
              <a:r>
                <a:rPr lang="pl-PL" sz="1200" baseline="0" dirty="0">
                  <a:solidFill>
                    <a:schemeClr val="accent2"/>
                  </a:solidFill>
                </a:rPr>
                <a:t>Chapter </a:t>
              </a:r>
              <a:r>
                <a:rPr lang="en-US" sz="1200" baseline="0" dirty="0">
                  <a:solidFill>
                    <a:schemeClr val="accent2"/>
                  </a:solidFill>
                </a:rPr>
                <a:t>2.2: The Discovery of Atomic Structur</a:t>
              </a:r>
              <a:r>
                <a:rPr lang="pl-PL" sz="1200" baseline="0" dirty="0">
                  <a:solidFill>
                    <a:schemeClr val="accent2"/>
                  </a:solidFill>
                </a:rPr>
                <a:t>e</a:t>
              </a:r>
              <a:endParaRPr lang="en-US" sz="1200" baseline="0" dirty="0">
                <a:solidFill>
                  <a:schemeClr val="accent2"/>
                </a:solidFill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15528" y="6073551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i="1" baseline="0" dirty="0">
                  <a:solidFill>
                    <a:schemeClr val="accent2"/>
                  </a:solidFill>
                </a:rPr>
                <a:t>źródło:</a:t>
              </a:r>
            </a:p>
          </p:txBody>
        </p:sp>
      </p:grp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0"/>
            <a:ext cx="4120755" cy="1440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3661775" cy="3688601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243729" y="5336942"/>
            <a:ext cx="5967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baseline="0" dirty="0"/>
              <a:t>Tlenek wolframu, autor rysunku : Ben </a:t>
            </a:r>
            <a:r>
              <a:rPr lang="pl-PL" sz="1200" baseline="0" dirty="0" err="1"/>
              <a:t>Mills</a:t>
            </a:r>
            <a:endParaRPr lang="pl-PL" sz="1200" baseline="0" dirty="0"/>
          </a:p>
          <a:p>
            <a:r>
              <a:rPr lang="pl-PL" sz="1200" baseline="0" dirty="0"/>
              <a:t>na podstawie danych z The American </a:t>
            </a:r>
            <a:r>
              <a:rPr lang="pl-PL" sz="1200" baseline="0" dirty="0" err="1"/>
              <a:t>Mineralogist</a:t>
            </a:r>
            <a:r>
              <a:rPr lang="pl-PL" sz="1200" baseline="0" dirty="0"/>
              <a:t> </a:t>
            </a:r>
            <a:r>
              <a:rPr lang="pl-PL" sz="1200" baseline="0" dirty="0" err="1"/>
              <a:t>Crystal</a:t>
            </a:r>
            <a:r>
              <a:rPr lang="pl-PL" sz="1200" baseline="0" dirty="0"/>
              <a:t> </a:t>
            </a:r>
            <a:r>
              <a:rPr lang="pl-PL" sz="1200" baseline="0" dirty="0" err="1"/>
              <a:t>Structure</a:t>
            </a:r>
            <a:r>
              <a:rPr lang="pl-PL" sz="1200" baseline="0" dirty="0"/>
              <a:t> Database 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86C4D757-5F46-45C3-AFF9-43D445D37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600075"/>
            <a:ext cx="3394870" cy="31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NOWOCZESNE MATERIAŁY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4D74105-B7D9-B926-75F8-D15EAD3C4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8" y="1513606"/>
            <a:ext cx="2411760" cy="42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1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2874564" y="600075"/>
            <a:ext cx="3394870" cy="31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NOWOCZESNE MATERIAŁY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FCF6F4B-B027-7540-B38F-8B4C6D914C9B}"/>
              </a:ext>
            </a:extLst>
          </p:cNvPr>
          <p:cNvSpPr/>
          <p:nvPr/>
        </p:nvSpPr>
        <p:spPr>
          <a:xfrm>
            <a:off x="0" y="6608385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200" baseline="0" dirty="0">
                <a:solidFill>
                  <a:schemeClr val="bg1"/>
                </a:solidFill>
              </a:rPr>
              <a:t>http://</a:t>
            </a:r>
            <a:r>
              <a:rPr lang="pl-PL" sz="1200" baseline="0" dirty="0" err="1">
                <a:solidFill>
                  <a:schemeClr val="bg1"/>
                </a:solidFill>
              </a:rPr>
              <a:t>www.dierk-raabe.com</a:t>
            </a:r>
            <a:r>
              <a:rPr lang="pl-PL" sz="1200" baseline="0" dirty="0">
                <a:solidFill>
                  <a:schemeClr val="bg1"/>
                </a:solidFill>
              </a:rPr>
              <a:t>/</a:t>
            </a:r>
            <a:r>
              <a:rPr lang="pl-PL" sz="1200" baseline="0" dirty="0" err="1">
                <a:solidFill>
                  <a:schemeClr val="bg1"/>
                </a:solidFill>
              </a:rPr>
              <a:t>useless</a:t>
            </a:r>
            <a:r>
              <a:rPr lang="pl-PL" sz="1200" baseline="0" dirty="0">
                <a:solidFill>
                  <a:schemeClr val="bg1"/>
                </a:solidFill>
              </a:rPr>
              <a:t>-</a:t>
            </a:r>
            <a:r>
              <a:rPr lang="pl-PL" sz="1200" baseline="0" dirty="0" err="1">
                <a:solidFill>
                  <a:schemeClr val="bg1"/>
                </a:solidFill>
              </a:rPr>
              <a:t>information</a:t>
            </a:r>
            <a:r>
              <a:rPr lang="pl-PL" sz="1200" baseline="0" dirty="0">
                <a:solidFill>
                  <a:schemeClr val="bg1"/>
                </a:solidFill>
              </a:rPr>
              <a:t>-</a:t>
            </a:r>
            <a:r>
              <a:rPr lang="pl-PL" sz="1200" baseline="0" dirty="0" err="1">
                <a:solidFill>
                  <a:schemeClr val="bg1"/>
                </a:solidFill>
              </a:rPr>
              <a:t>about</a:t>
            </a:r>
            <a:r>
              <a:rPr lang="pl-PL" sz="1200" baseline="0" dirty="0">
                <a:solidFill>
                  <a:schemeClr val="bg1"/>
                </a:solidFill>
              </a:rPr>
              <a:t>-materials/</a:t>
            </a:r>
          </a:p>
        </p:txBody>
      </p:sp>
      <p:pic>
        <p:nvPicPr>
          <p:cNvPr id="5" name="Obraz 4" descr="Obraz zawierający tekst, naczelne, ssak, małpy człekokształtne&#10;&#10;Opis wygenerowany automatycznie">
            <a:extLst>
              <a:ext uri="{FF2B5EF4-FFF2-40B4-BE49-F238E27FC236}">
                <a16:creationId xmlns:a16="http://schemas.microsoft.com/office/drawing/2014/main" id="{B976B6A8-95CA-C242-B0A0-7DFDEEBD4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35" y="1916832"/>
            <a:ext cx="5713529" cy="44645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384CDD-C644-FD44-85BC-2EA1A890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416" y="0"/>
            <a:ext cx="207058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226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2874564" y="600075"/>
            <a:ext cx="3394870" cy="31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NOWOCZESNE MATERIAŁY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FCF6F4B-B027-7540-B38F-8B4C6D914C9B}"/>
              </a:ext>
            </a:extLst>
          </p:cNvPr>
          <p:cNvSpPr/>
          <p:nvPr/>
        </p:nvSpPr>
        <p:spPr>
          <a:xfrm>
            <a:off x="0" y="6608385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200" baseline="0" dirty="0">
                <a:solidFill>
                  <a:schemeClr val="bg1"/>
                </a:solidFill>
              </a:rPr>
              <a:t>http://</a:t>
            </a:r>
            <a:r>
              <a:rPr lang="pl-PL" sz="1200" baseline="0" dirty="0" err="1">
                <a:solidFill>
                  <a:schemeClr val="bg1"/>
                </a:solidFill>
              </a:rPr>
              <a:t>www.dierk-raabe.com</a:t>
            </a:r>
            <a:r>
              <a:rPr lang="pl-PL" sz="1200" baseline="0" dirty="0">
                <a:solidFill>
                  <a:schemeClr val="bg1"/>
                </a:solidFill>
              </a:rPr>
              <a:t>/</a:t>
            </a:r>
            <a:r>
              <a:rPr lang="pl-PL" sz="1200" baseline="0" dirty="0" err="1">
                <a:solidFill>
                  <a:schemeClr val="bg1"/>
                </a:solidFill>
              </a:rPr>
              <a:t>useless</a:t>
            </a:r>
            <a:r>
              <a:rPr lang="pl-PL" sz="1200" baseline="0" dirty="0">
                <a:solidFill>
                  <a:schemeClr val="bg1"/>
                </a:solidFill>
              </a:rPr>
              <a:t>-</a:t>
            </a:r>
            <a:r>
              <a:rPr lang="pl-PL" sz="1200" baseline="0" dirty="0" err="1">
                <a:solidFill>
                  <a:schemeClr val="bg1"/>
                </a:solidFill>
              </a:rPr>
              <a:t>information</a:t>
            </a:r>
            <a:r>
              <a:rPr lang="pl-PL" sz="1200" baseline="0" dirty="0">
                <a:solidFill>
                  <a:schemeClr val="bg1"/>
                </a:solidFill>
              </a:rPr>
              <a:t>-</a:t>
            </a:r>
            <a:r>
              <a:rPr lang="pl-PL" sz="1200" baseline="0" dirty="0" err="1">
                <a:solidFill>
                  <a:schemeClr val="bg1"/>
                </a:solidFill>
              </a:rPr>
              <a:t>about</a:t>
            </a:r>
            <a:r>
              <a:rPr lang="pl-PL" sz="1200" baseline="0" dirty="0">
                <a:solidFill>
                  <a:schemeClr val="bg1"/>
                </a:solidFill>
              </a:rPr>
              <a:t>-materials/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384CDD-C644-FD44-85BC-2EA1A890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416" y="0"/>
            <a:ext cx="207058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42140B5-1AD7-C242-89FE-50A04C269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3911600" cy="266700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DC8D9FE0-935A-EC4D-9E75-03C4B2DFD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92400"/>
            <a:ext cx="4572000" cy="6985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0B06E1B-64B7-BB4E-9071-BA70A16B2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3429000"/>
            <a:ext cx="4572000" cy="3937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A3E79C6-6FB5-4148-9DE9-2D6331505E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94" y="3984499"/>
            <a:ext cx="4572000" cy="3937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7F4D8D9-4F54-F14D-8357-C7D0D24926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20951"/>
            <a:ext cx="4572000" cy="3937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CAA71742-34B7-9F4F-9E74-D53486EC10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434" y="4682998"/>
            <a:ext cx="4572000" cy="5461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752450D-8955-FF45-9015-4B7B83D384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934" y="5339322"/>
            <a:ext cx="4254500" cy="381000"/>
          </a:xfrm>
          <a:prstGeom prst="rect">
            <a:avLst/>
          </a:prstGeom>
        </p:spPr>
      </p:pic>
      <p:pic>
        <p:nvPicPr>
          <p:cNvPr id="23" name="Obraz 22" descr="Obraz zawierający tekst&#10;&#10;Opis wygenerowany automatycznie">
            <a:extLst>
              <a:ext uri="{FF2B5EF4-FFF2-40B4-BE49-F238E27FC236}">
                <a16:creationId xmlns:a16="http://schemas.microsoft.com/office/drawing/2014/main" id="{278B8F90-1BD3-1540-9218-9E38B9BEFB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5833685"/>
            <a:ext cx="44831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57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Obraz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96" y="1570243"/>
            <a:ext cx="4878608" cy="36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Rectangle 4"/>
          <p:cNvSpPr>
            <a:spLocks noChangeArrowheads="1"/>
          </p:cNvSpPr>
          <p:nvPr/>
        </p:nvSpPr>
        <p:spPr bwMode="auto">
          <a:xfrm>
            <a:off x="2091273" y="5568303"/>
            <a:ext cx="4961454" cy="74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5400" baseline="0" dirty="0">
                <a:solidFill>
                  <a:srgbClr val="FF0000"/>
                </a:solidFill>
                <a:latin typeface="Arial" charset="0"/>
              </a:rPr>
              <a:t>egzamin ustny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C1BD384-CED0-4C1F-88A6-6A8FFEFE1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564" y="600075"/>
            <a:ext cx="3394870" cy="31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NOWOCZESNE MATERIAŁY</a:t>
            </a:r>
          </a:p>
        </p:txBody>
      </p:sp>
    </p:spTree>
    <p:extLst>
      <p:ext uri="{BB962C8B-B14F-4D97-AF65-F5344CB8AC3E}">
        <p14:creationId xmlns:p14="http://schemas.microsoft.com/office/powerpoint/2010/main" val="2727747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439863"/>
            <a:ext cx="3895725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ADDAE27E-8320-4149-80D5-8B707D719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564" y="600075"/>
            <a:ext cx="3394870" cy="31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NOWOCZESNE MATERIAŁY</a:t>
            </a:r>
          </a:p>
        </p:txBody>
      </p:sp>
    </p:spTree>
    <p:extLst>
      <p:ext uri="{BB962C8B-B14F-4D97-AF65-F5344CB8AC3E}">
        <p14:creationId xmlns:p14="http://schemas.microsoft.com/office/powerpoint/2010/main" val="3839448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21605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39863"/>
            <a:ext cx="5816600" cy="51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292600"/>
            <a:ext cx="17272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0C8EF00-E2EC-4435-9CA6-0C0E1D556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564" y="600075"/>
            <a:ext cx="3394870" cy="31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NOWOCZESNE MATERIAŁY</a:t>
            </a:r>
          </a:p>
        </p:txBody>
      </p:sp>
    </p:spTree>
    <p:extLst>
      <p:ext uri="{BB962C8B-B14F-4D97-AF65-F5344CB8AC3E}">
        <p14:creationId xmlns:p14="http://schemas.microsoft.com/office/powerpoint/2010/main" val="279722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C3503620-6CDB-440F-BFE5-A90AA875E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565" y="353010"/>
            <a:ext cx="3394870" cy="89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NOWOCZESNE MATERIAŁY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pl-PL" altLang="pl-PL" sz="1900" baseline="0" dirty="0">
              <a:solidFill>
                <a:schemeClr val="accent2"/>
              </a:solidFill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rgbClr val="FF0000"/>
                </a:solidFill>
                <a:latin typeface="Arial" charset="0"/>
              </a:rPr>
              <a:t>2022/2023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D6D2741-9553-5E4C-8310-439D1E069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444" y="0"/>
            <a:ext cx="1454556" cy="1600927"/>
          </a:xfrm>
          <a:prstGeom prst="rect">
            <a:avLst/>
          </a:prstGeom>
        </p:spPr>
      </p:pic>
      <p:pic>
        <p:nvPicPr>
          <p:cNvPr id="3" name="Obraz 2" descr="Obraz zawierający stół&#10;&#10;Opis wygenerowany automatycznie">
            <a:extLst>
              <a:ext uri="{FF2B5EF4-FFF2-40B4-BE49-F238E27FC236}">
                <a16:creationId xmlns:a16="http://schemas.microsoft.com/office/drawing/2014/main" id="{3919B630-12F2-7CBD-8FD5-119F5B20F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4777530" cy="50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70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stół&#10;&#10;Opis wygenerowany automatycznie">
            <a:extLst>
              <a:ext uri="{FF2B5EF4-FFF2-40B4-BE49-F238E27FC236}">
                <a16:creationId xmlns:a16="http://schemas.microsoft.com/office/drawing/2014/main" id="{4D1F7D8B-DE98-794D-A4E6-5DE9BC482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04" y="1497531"/>
            <a:ext cx="5893993" cy="509982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D6D2741-9553-5E4C-8310-439D1E069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444" y="0"/>
            <a:ext cx="1454556" cy="16009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D349F5-C35B-4A4A-E44C-F26A5CC1B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565" y="353010"/>
            <a:ext cx="3394870" cy="89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485" tIns="37741" rIns="75485" bIns="37741">
            <a:spAutoFit/>
          </a:bodyPr>
          <a:lstStyle>
            <a:lvl1pPr algn="l" defTabSz="7556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defTabSz="7556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defTabSz="75565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defTabSz="75565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defTabSz="7556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55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chemeClr val="accent2"/>
                </a:solidFill>
                <a:latin typeface="Arial" charset="0"/>
              </a:rPr>
              <a:t>NOWOCZESNE MATERIAŁY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pl-PL" altLang="pl-PL" sz="1900" baseline="0" dirty="0">
              <a:solidFill>
                <a:schemeClr val="accent2"/>
              </a:solidFill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l-PL" altLang="pl-PL" sz="1900" baseline="0" dirty="0">
                <a:solidFill>
                  <a:srgbClr val="FF0000"/>
                </a:solidFill>
                <a:latin typeface="Arial" charset="0"/>
              </a:rPr>
              <a:t>2021/2022</a:t>
            </a:r>
          </a:p>
        </p:txBody>
      </p:sp>
    </p:spTree>
    <p:extLst>
      <p:ext uri="{BB962C8B-B14F-4D97-AF65-F5344CB8AC3E}">
        <p14:creationId xmlns:p14="http://schemas.microsoft.com/office/powerpoint/2010/main" val="4162076182"/>
      </p:ext>
    </p:extLst>
  </p:cSld>
  <p:clrMapOvr>
    <a:masterClrMapping/>
  </p:clrMapOvr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900" b="1" i="0" u="none" strike="noStrike" cap="none" normalizeH="0" baseline="36000" smtClean="0">
            <a:ln>
              <a:noFill/>
            </a:ln>
            <a:solidFill>
              <a:srgbClr val="FF33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900" b="1" i="0" u="none" strike="noStrike" cap="none" normalizeH="0" baseline="36000" smtClean="0">
            <a:ln>
              <a:noFill/>
            </a:ln>
            <a:solidFill>
              <a:srgbClr val="FF33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6846</TotalTime>
  <Words>274</Words>
  <Application>Microsoft Macintosh PowerPoint</Application>
  <PresentationFormat>Pokaz na ekranie (4:3)</PresentationFormat>
  <Paragraphs>71</Paragraphs>
  <Slides>20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4" baseType="lpstr">
      <vt:lpstr>Arial</vt:lpstr>
      <vt:lpstr>Calibri</vt:lpstr>
      <vt:lpstr>Verdana</vt:lpstr>
      <vt:lpstr>Projekt domyślny</vt:lpstr>
      <vt:lpstr>NOWOCZESNE MATERIAŁY INŻYNIERIA OBLICZENIOWA WIMiIP II rok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Bogdan</dc:creator>
  <cp:lastModifiedBy>Bogdan Pawłowski</cp:lastModifiedBy>
  <cp:revision>1077</cp:revision>
  <dcterms:created xsi:type="dcterms:W3CDTF">2007-09-26T12:45:04Z</dcterms:created>
  <dcterms:modified xsi:type="dcterms:W3CDTF">2022-10-02T11:36:19Z</dcterms:modified>
</cp:coreProperties>
</file>